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Default Extension="gif" ContentType="image/gif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firstSlideNum="0" showSpecialPlsOnTitleSld="0" strictFirstAndLastChars="0" saveSubsetFonts="1" autoCompressPictures="0">
  <p:sldMasterIdLst>
    <p:sldMasterId r:id="rId1"/>
  </p:sldMasterIdLst>
  <p:notesMasterIdLst>
    <p:notesMasterId r:id="rId27"/>
  </p:notesMasterIdLst>
  <p:handoutMasterIdLst>
    <p:handoutMasterId r:id="rId28"/>
  </p:handoutMasterIdLst>
  <p:sldIdLst>
    <p:sldId id="351" r:id="rId2"/>
    <p:sldId id="405" r:id="rId3"/>
    <p:sldId id="406" r:id="rId4"/>
    <p:sldId id="418" r:id="rId5"/>
    <p:sldId id="407" r:id="rId6"/>
    <p:sldId id="421" r:id="rId7"/>
    <p:sldId id="408" r:id="rId8"/>
    <p:sldId id="409" r:id="rId9"/>
    <p:sldId id="410" r:id="rId10"/>
    <p:sldId id="366" r:id="rId11"/>
    <p:sldId id="369" r:id="rId12"/>
    <p:sldId id="413" r:id="rId13"/>
    <p:sldId id="419" r:id="rId14"/>
    <p:sldId id="411" r:id="rId15"/>
    <p:sldId id="412" r:id="rId16"/>
    <p:sldId id="414" r:id="rId17"/>
    <p:sldId id="415" r:id="rId18"/>
    <p:sldId id="416" r:id="rId19"/>
    <p:sldId id="420" r:id="rId20"/>
    <p:sldId id="417" r:id="rId21"/>
    <p:sldId id="374" r:id="rId22"/>
    <p:sldId id="370" r:id="rId23"/>
    <p:sldId id="375" r:id="rId24"/>
    <p:sldId id="376" r:id="rId25"/>
    <p:sldId id="377" r:id="rId26"/>
  </p:sldIdLst>
  <p:sldSz cx="9601200" cy="7315200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frameSlides="1"/>
  <p:clrMru>
    <a:srgbClr val="FFFF00"/>
    <a:srgbClr val="FF00FF"/>
    <a:srgbClr val="800080"/>
    <a:srgbClr val="0033CC"/>
    <a:srgbClr val="0000CC"/>
    <a:srgbClr val="FFFFCC"/>
    <a:srgbClr val="FF0000"/>
    <a:srgbClr val="00FF00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3684" autoAdjust="0"/>
    <p:restoredTop sz="94660"/>
  </p:normalViewPr>
  <p:slideViewPr>
    <p:cSldViewPr>
      <p:cViewPr>
        <p:scale>
          <a:sx n="121" d="100"/>
          <a:sy n="121" d="100"/>
        </p:scale>
        <p:origin x="-88" y="8"/>
      </p:cViewPr>
      <p:guideLst>
        <p:guide orient="horz" pos="4463"/>
        <p:guide pos="58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6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vert="horz" wrap="square" lIns="90791" tIns="45395" rIns="90791" bIns="45395" numCol="1" anchor="t" anchorCtr="0" compatLnSpc="1">
            <a:prstTxWarp prst="textNoShape">
              <a:avLst/>
            </a:prstTxWarp>
          </a:bodyPr>
          <a:lstStyle>
            <a:lvl1pPr defTabSz="90805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0963" y="0"/>
            <a:ext cx="2992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vert="horz" wrap="square" lIns="90791" tIns="45395" rIns="90791" bIns="45395" numCol="1" anchor="t" anchorCtr="0" compatLnSpc="1">
            <a:prstTxWarp prst="textNoShape">
              <a:avLst/>
            </a:prstTxWarp>
          </a:bodyPr>
          <a:lstStyle>
            <a:lvl1pPr algn="r" defTabSz="90805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1900"/>
            <a:ext cx="2992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vert="horz" wrap="square" lIns="90791" tIns="45395" rIns="90791" bIns="45395" numCol="1" anchor="b" anchorCtr="0" compatLnSpc="1">
            <a:prstTxWarp prst="textNoShape">
              <a:avLst/>
            </a:prstTxWarp>
          </a:bodyPr>
          <a:lstStyle>
            <a:lvl1pPr defTabSz="90805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0963" y="8851900"/>
            <a:ext cx="2992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vert="horz" wrap="square" lIns="90791" tIns="45395" rIns="90791" bIns="45395" numCol="1" anchor="b" anchorCtr="0" compatLnSpc="1">
            <a:prstTxWarp prst="textNoShape">
              <a:avLst/>
            </a:prstTxWarp>
          </a:bodyPr>
          <a:lstStyle>
            <a:lvl1pPr algn="r" defTabSz="908050">
              <a:defRPr sz="1200">
                <a:cs typeface="+mn-cs"/>
              </a:defRPr>
            </a:lvl1pPr>
          </a:lstStyle>
          <a:p>
            <a:pPr>
              <a:defRPr/>
            </a:pPr>
            <a:fld id="{705B41BE-ABFA-8046-98DE-23BC7DE36E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08559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vert="horz" wrap="square" lIns="90791" tIns="45395" rIns="90791" bIns="45395" numCol="1" anchor="t" anchorCtr="0" compatLnSpc="1">
            <a:prstTxWarp prst="textNoShape">
              <a:avLst/>
            </a:prstTxWarp>
          </a:bodyPr>
          <a:lstStyle>
            <a:lvl1pPr defTabSz="90805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0963" y="0"/>
            <a:ext cx="2992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vert="horz" wrap="square" lIns="90791" tIns="45395" rIns="90791" bIns="45395" numCol="1" anchor="t" anchorCtr="0" compatLnSpc="1">
            <a:prstTxWarp prst="textNoShape">
              <a:avLst/>
            </a:prstTxWarp>
          </a:bodyPr>
          <a:lstStyle>
            <a:lvl1pPr algn="r" defTabSz="90805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1725" y="687388"/>
            <a:ext cx="4606925" cy="3509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425950"/>
            <a:ext cx="5011738" cy="419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vert="horz" wrap="square" lIns="90791" tIns="45395" rIns="90791" bIns="453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51900"/>
            <a:ext cx="2992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vert="horz" wrap="square" lIns="90791" tIns="45395" rIns="90791" bIns="45395" numCol="1" anchor="b" anchorCtr="0" compatLnSpc="1">
            <a:prstTxWarp prst="textNoShape">
              <a:avLst/>
            </a:prstTxWarp>
          </a:bodyPr>
          <a:lstStyle>
            <a:lvl1pPr defTabSz="90805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0963" y="8851900"/>
            <a:ext cx="2992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vert="horz" wrap="square" lIns="90791" tIns="45395" rIns="90791" bIns="45395" numCol="1" anchor="b" anchorCtr="0" compatLnSpc="1">
            <a:prstTxWarp prst="textNoShape">
              <a:avLst/>
            </a:prstTxWarp>
          </a:bodyPr>
          <a:lstStyle>
            <a:lvl1pPr algn="r" defTabSz="908050">
              <a:defRPr sz="1200">
                <a:cs typeface="+mn-cs"/>
              </a:defRPr>
            </a:lvl1pPr>
          </a:lstStyle>
          <a:p>
            <a:pPr>
              <a:defRPr/>
            </a:pPr>
            <a:fld id="{F3FA6034-B642-5740-AF69-C0D98D7795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066622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7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231900" y="1430338"/>
            <a:ext cx="8161338" cy="121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225550" y="4144963"/>
            <a:ext cx="6719888" cy="1870075"/>
          </a:xfrm>
        </p:spPr>
        <p:txBody>
          <a:bodyPr/>
          <a:lstStyle>
            <a:lvl1pPr marL="0" indent="0">
              <a:buFont typeface="Monotype Sorts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xfrm>
            <a:off x="1225550" y="6664325"/>
            <a:ext cx="2000250" cy="488950"/>
          </a:xfrm>
        </p:spPr>
        <p:txBody>
          <a:bodyPr/>
          <a:lstStyle>
            <a:lvl1pPr algn="l"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xfrm>
            <a:off x="3760788" y="6664325"/>
            <a:ext cx="3040062" cy="48895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361238" y="6664325"/>
            <a:ext cx="2000250" cy="4889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50000"/>
              </a:spcBef>
              <a:defRPr sz="15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F8205EF-F3E1-1B4A-BC82-2D1802257B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75081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C9370-3AE5-984D-A38D-BC910DAA72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1753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3425" y="0"/>
            <a:ext cx="2309813" cy="690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778625" cy="690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17AE2-5384-DD45-A212-0F9E8EBB1F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95297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9B703-8231-7E44-ACF1-005EE0F379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20668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700588"/>
            <a:ext cx="8161338" cy="1452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3100388"/>
            <a:ext cx="8161338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19139-3EFF-5E4E-A9D6-FC3495205E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2775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338" y="914400"/>
            <a:ext cx="4540250" cy="599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2988" y="914400"/>
            <a:ext cx="4540250" cy="599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7C3B2-44DE-B548-B28F-5FA7F40F2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19210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3688"/>
            <a:ext cx="864235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636713"/>
            <a:ext cx="4243388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319338"/>
            <a:ext cx="4243388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636713"/>
            <a:ext cx="4244975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319338"/>
            <a:ext cx="4244975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CD162-2B5D-954B-B5A2-36F0F0251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14608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C5CF0-C1CA-8D4E-866F-05067FC46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3197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0FB29-8651-4A4C-991A-D4B11181FA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23075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0513"/>
            <a:ext cx="3159125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290513"/>
            <a:ext cx="5367337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5" y="1530350"/>
            <a:ext cx="3159125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C155D-EDBA-224F-A5E6-4B477E394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28853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88" y="5121275"/>
            <a:ext cx="5761037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188" y="654050"/>
            <a:ext cx="5761037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188" y="5724525"/>
            <a:ext cx="5761037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D2C6E-3464-174C-B3DD-6580D6960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7244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92329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vert="horz" wrap="square" lIns="96661" tIns="48331" rIns="96661" bIns="48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338" y="914400"/>
            <a:ext cx="9232900" cy="599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989763"/>
            <a:ext cx="7620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50000"/>
              </a:spcBef>
              <a:defRPr sz="15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7C255BA-9101-6A4C-9ECC-24A9CE1985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79825" y="7010400"/>
            <a:ext cx="30416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ctr" defTabSz="966788">
              <a:spcBef>
                <a:spcPct val="50000"/>
              </a:spcBef>
              <a:defRPr sz="15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31"/>
          <p:cNvSpPr>
            <a:spLocks noChangeArrowheads="1"/>
          </p:cNvSpPr>
          <p:nvPr/>
        </p:nvSpPr>
        <p:spPr bwMode="auto">
          <a:xfrm>
            <a:off x="6559550" y="7010400"/>
            <a:ext cx="30416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/>
          <a:lstStyle/>
          <a:p>
            <a:pPr algn="r" defTabSz="966788">
              <a:spcBef>
                <a:spcPct val="50000"/>
              </a:spcBef>
            </a:pPr>
            <a:endParaRPr lang="en-US" sz="150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hf sldNum="0" hdr="0" ftr="0"/>
  <p:txStyles>
    <p:titleStyle>
      <a:lvl1pPr algn="l" defTabSz="966788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+mj-ea"/>
          <a:cs typeface="ＭＳ Ｐゴシック" charset="0"/>
        </a:defRPr>
      </a:lvl1pPr>
      <a:lvl2pPr algn="l" defTabSz="966788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Tahoma" charset="0"/>
          <a:ea typeface="ＭＳ Ｐゴシック" charset="0"/>
          <a:cs typeface="ＭＳ Ｐゴシック" charset="0"/>
        </a:defRPr>
      </a:lvl2pPr>
      <a:lvl3pPr algn="l" defTabSz="966788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Tahoma" charset="0"/>
          <a:ea typeface="ＭＳ Ｐゴシック" charset="0"/>
          <a:cs typeface="ＭＳ Ｐゴシック" charset="0"/>
        </a:defRPr>
      </a:lvl3pPr>
      <a:lvl4pPr algn="l" defTabSz="966788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Tahoma" charset="0"/>
          <a:ea typeface="ＭＳ Ｐゴシック" charset="0"/>
          <a:cs typeface="ＭＳ Ｐゴシック" charset="0"/>
        </a:defRPr>
      </a:lvl4pPr>
      <a:lvl5pPr algn="l" defTabSz="966788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Tahoma" charset="0"/>
          <a:ea typeface="ＭＳ Ｐゴシック" charset="0"/>
          <a:cs typeface="ＭＳ Ｐゴシック" charset="0"/>
        </a:defRPr>
      </a:lvl5pPr>
      <a:lvl6pPr marL="457200" algn="l" defTabSz="966788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Tahoma" charset="0"/>
          <a:ea typeface="ＭＳ Ｐゴシック" charset="0"/>
        </a:defRPr>
      </a:lvl6pPr>
      <a:lvl7pPr marL="914400" algn="l" defTabSz="966788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Tahoma" charset="0"/>
          <a:ea typeface="ＭＳ Ｐゴシック" charset="0"/>
        </a:defRPr>
      </a:lvl7pPr>
      <a:lvl8pPr marL="1371600" algn="l" defTabSz="966788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Tahoma" charset="0"/>
          <a:ea typeface="ＭＳ Ｐゴシック" charset="0"/>
        </a:defRPr>
      </a:lvl8pPr>
      <a:lvl9pPr marL="1828800" algn="l" defTabSz="966788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Tahoma" charset="0"/>
          <a:ea typeface="ＭＳ Ｐゴシック" charset="0"/>
        </a:defRPr>
      </a:lvl9pPr>
    </p:titleStyle>
    <p:bodyStyle>
      <a:lvl1pPr marL="231775" indent="-231775" algn="l" defTabSz="966788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charset="0"/>
        <a:buChar char="n"/>
        <a:defRPr kumimoji="1" sz="2800">
          <a:solidFill>
            <a:srgbClr val="000066"/>
          </a:solidFill>
          <a:latin typeface="+mn-lt"/>
          <a:ea typeface="+mn-ea"/>
          <a:cs typeface="ＭＳ Ｐゴシック" charset="0"/>
        </a:defRPr>
      </a:lvl1pPr>
      <a:lvl2pPr marL="627063" indent="-280988" algn="l" defTabSz="966788" rtl="0" eaLnBrk="0" fontAlgn="base" hangingPunct="0">
        <a:spcBef>
          <a:spcPct val="20000"/>
        </a:spcBef>
        <a:spcAft>
          <a:spcPct val="0"/>
        </a:spcAft>
        <a:buSzPct val="65000"/>
        <a:buFont typeface="Wingdings 2" charset="0"/>
        <a:buChar char="£"/>
        <a:defRPr kumimoji="1" sz="2800">
          <a:solidFill>
            <a:schemeClr val="tx2"/>
          </a:solidFill>
          <a:latin typeface="+mn-lt"/>
          <a:ea typeface="+mn-ea"/>
        </a:defRPr>
      </a:lvl2pPr>
      <a:lvl3pPr marL="993775" indent="-252413" algn="l" defTabSz="966788" rtl="0" eaLnBrk="0" fontAlgn="base" hangingPunct="0">
        <a:spcBef>
          <a:spcPct val="20000"/>
        </a:spcBef>
        <a:spcAft>
          <a:spcPct val="0"/>
        </a:spcAft>
        <a:buSzPct val="65000"/>
        <a:buFont typeface="Wingdings 2" charset="0"/>
        <a:buChar char=""/>
        <a:defRPr kumimoji="1" sz="2400">
          <a:solidFill>
            <a:srgbClr val="0000CC"/>
          </a:solidFill>
          <a:latin typeface="+mn-lt"/>
          <a:ea typeface="+mn-ea"/>
        </a:defRPr>
      </a:lvl3pPr>
      <a:lvl4pPr marL="1370013" indent="-261938" algn="l" defTabSz="966788" rtl="0" eaLnBrk="0" fontAlgn="base" hangingPunct="0">
        <a:spcBef>
          <a:spcPct val="20000"/>
        </a:spcBef>
        <a:spcAft>
          <a:spcPct val="0"/>
        </a:spcAft>
        <a:buSzPct val="65000"/>
        <a:buFont typeface="Wingdings 2" charset="0"/>
        <a:buChar char=""/>
        <a:defRPr kumimoji="1" sz="2400">
          <a:solidFill>
            <a:srgbClr val="0000CC"/>
          </a:solidFill>
          <a:latin typeface="+mn-lt"/>
          <a:ea typeface="+mn-ea"/>
        </a:defRPr>
      </a:lvl4pPr>
      <a:lvl5pPr marL="1778000" indent="-293688" algn="l" defTabSz="966788" rtl="0" eaLnBrk="0" fontAlgn="base" hangingPunct="0">
        <a:spcBef>
          <a:spcPct val="20000"/>
        </a:spcBef>
        <a:spcAft>
          <a:spcPct val="0"/>
        </a:spcAft>
        <a:buSzPct val="65000"/>
        <a:buFont typeface="Wingdings" charset="0"/>
        <a:buChar char="v"/>
        <a:defRPr kumimoji="1" sz="2400">
          <a:solidFill>
            <a:srgbClr val="0000CC"/>
          </a:solidFill>
          <a:latin typeface="+mn-lt"/>
          <a:ea typeface="+mn-ea"/>
        </a:defRPr>
      </a:lvl5pPr>
      <a:lvl6pPr marL="2235200" indent="-293688" algn="l" defTabSz="966788" rtl="0" eaLnBrk="0" fontAlgn="base" hangingPunct="0">
        <a:spcBef>
          <a:spcPct val="20000"/>
        </a:spcBef>
        <a:spcAft>
          <a:spcPct val="0"/>
        </a:spcAft>
        <a:buSzPct val="65000"/>
        <a:buFont typeface="Wingdings" charset="0"/>
        <a:buChar char="v"/>
        <a:defRPr kumimoji="1" sz="2400">
          <a:solidFill>
            <a:srgbClr val="0000CC"/>
          </a:solidFill>
          <a:latin typeface="+mn-lt"/>
          <a:ea typeface="+mn-ea"/>
        </a:defRPr>
      </a:lvl6pPr>
      <a:lvl7pPr marL="2692400" indent="-293688" algn="l" defTabSz="966788" rtl="0" eaLnBrk="0" fontAlgn="base" hangingPunct="0">
        <a:spcBef>
          <a:spcPct val="20000"/>
        </a:spcBef>
        <a:spcAft>
          <a:spcPct val="0"/>
        </a:spcAft>
        <a:buSzPct val="65000"/>
        <a:buFont typeface="Wingdings" charset="0"/>
        <a:buChar char="v"/>
        <a:defRPr kumimoji="1" sz="2400">
          <a:solidFill>
            <a:srgbClr val="0000CC"/>
          </a:solidFill>
          <a:latin typeface="+mn-lt"/>
          <a:ea typeface="+mn-ea"/>
        </a:defRPr>
      </a:lvl7pPr>
      <a:lvl8pPr marL="3149600" indent="-293688" algn="l" defTabSz="966788" rtl="0" eaLnBrk="0" fontAlgn="base" hangingPunct="0">
        <a:spcBef>
          <a:spcPct val="20000"/>
        </a:spcBef>
        <a:spcAft>
          <a:spcPct val="0"/>
        </a:spcAft>
        <a:buSzPct val="65000"/>
        <a:buFont typeface="Wingdings" charset="0"/>
        <a:buChar char="v"/>
        <a:defRPr kumimoji="1" sz="2400">
          <a:solidFill>
            <a:srgbClr val="0000CC"/>
          </a:solidFill>
          <a:latin typeface="+mn-lt"/>
          <a:ea typeface="+mn-ea"/>
        </a:defRPr>
      </a:lvl8pPr>
      <a:lvl9pPr marL="3606800" indent="-293688" algn="l" defTabSz="966788" rtl="0" eaLnBrk="0" fontAlgn="base" hangingPunct="0">
        <a:spcBef>
          <a:spcPct val="20000"/>
        </a:spcBef>
        <a:spcAft>
          <a:spcPct val="0"/>
        </a:spcAft>
        <a:buSzPct val="65000"/>
        <a:buFont typeface="Wingdings" charset="0"/>
        <a:buChar char="v"/>
        <a:defRPr kumimoji="1" sz="2400">
          <a:solidFill>
            <a:srgbClr val="0000CC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273BA38-89CD-A84B-9FC2-528E302996ED}" type="slidenum">
              <a:rPr lang="en-US" sz="1500">
                <a:latin typeface="Arial" charset="0"/>
              </a:rPr>
              <a:pPr/>
              <a:t>0</a:t>
            </a:fld>
            <a:endParaRPr lang="en-US" sz="1500">
              <a:latin typeface="Arial" charset="0"/>
            </a:endParaRPr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Course Outline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338" y="914400"/>
            <a:ext cx="9440862" cy="5994400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solidFill>
                  <a:schemeClr val="accent4"/>
                </a:solidFill>
                <a:latin typeface="Comic Sans MS" charset="0"/>
                <a:ea typeface="ＭＳ Ｐゴシック" charset="0"/>
              </a:rPr>
              <a:t>Introduction and Algorithm Analysis (Ch. 2)</a:t>
            </a:r>
          </a:p>
          <a:p>
            <a:pPr>
              <a:defRPr/>
            </a:pPr>
            <a:r>
              <a:rPr lang="en-US" sz="2400" dirty="0">
                <a:solidFill>
                  <a:schemeClr val="accent4"/>
                </a:solidFill>
                <a:latin typeface="Comic Sans MS" charset="0"/>
                <a:ea typeface="ＭＳ Ｐゴシック" charset="0"/>
              </a:rPr>
              <a:t>Hash Tables: dictionary data structure (Ch. 5) </a:t>
            </a:r>
          </a:p>
          <a:p>
            <a:pPr>
              <a:defRPr/>
            </a:pPr>
            <a:r>
              <a:rPr lang="en-US" sz="2400" dirty="0">
                <a:solidFill>
                  <a:schemeClr val="accent4"/>
                </a:solidFill>
                <a:latin typeface="Comic Sans MS" charset="0"/>
                <a:ea typeface="ＭＳ Ｐゴシック" charset="0"/>
              </a:rPr>
              <a:t>Heaps: priority queue data structures (Ch. 6)</a:t>
            </a:r>
          </a:p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Balanced Search Trees: </a:t>
            </a:r>
            <a:r>
              <a:rPr lang="en-US" sz="2400" dirty="0" smtClean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Splay Trees  (</a:t>
            </a:r>
            <a:r>
              <a:rPr lang="en-US" sz="2400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Ch. </a:t>
            </a:r>
            <a:r>
              <a:rPr lang="en-US" sz="2400" dirty="0" smtClean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4.5</a:t>
            </a:r>
            <a:r>
              <a:rPr lang="en-US" sz="2400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)</a:t>
            </a:r>
          </a:p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Comic Sans MS" charset="0"/>
                <a:ea typeface="ＭＳ Ｐゴシック" charset="0"/>
              </a:rPr>
              <a:t>Union-Find data structure (Ch. 8.1–8.5)</a:t>
            </a:r>
          </a:p>
          <a:p>
            <a:pPr>
              <a:defRPr/>
            </a:pPr>
            <a:r>
              <a:rPr lang="en-US" sz="2400" dirty="0">
                <a:solidFill>
                  <a:schemeClr val="accent4"/>
                </a:solidFill>
                <a:latin typeface="Comic Sans MS" charset="0"/>
                <a:ea typeface="ＭＳ Ｐゴシック" charset="0"/>
              </a:rPr>
              <a:t>Graphs: Representations and basic algorithms</a:t>
            </a:r>
          </a:p>
          <a:p>
            <a:pPr lvl="1">
              <a:defRPr/>
            </a:pPr>
            <a:r>
              <a:rPr lang="en-US" sz="2400" dirty="0">
                <a:solidFill>
                  <a:schemeClr val="accent4"/>
                </a:solidFill>
                <a:latin typeface="Comic Sans MS" charset="0"/>
                <a:ea typeface="ＭＳ Ｐゴシック" charset="0"/>
              </a:rPr>
              <a:t>Topological Sort (Ch. 9.1-9.2)</a:t>
            </a:r>
          </a:p>
          <a:p>
            <a:pPr lvl="1">
              <a:defRPr/>
            </a:pPr>
            <a:r>
              <a:rPr lang="en-US" sz="2400" dirty="0">
                <a:solidFill>
                  <a:schemeClr val="accent4"/>
                </a:solidFill>
                <a:latin typeface="Comic Sans MS" charset="0"/>
                <a:ea typeface="ＭＳ Ｐゴシック" charset="0"/>
              </a:rPr>
              <a:t>Minimum spanning trees (Ch. 9.5)</a:t>
            </a:r>
          </a:p>
          <a:p>
            <a:pPr lvl="1">
              <a:defRPr/>
            </a:pPr>
            <a:r>
              <a:rPr lang="en-US" sz="2400" dirty="0">
                <a:solidFill>
                  <a:schemeClr val="accent4"/>
                </a:solidFill>
                <a:latin typeface="Comic Sans MS" charset="0"/>
                <a:ea typeface="ＭＳ Ｐゴシック" charset="0"/>
              </a:rPr>
              <a:t>Shortest-path algorithms  (Ch. 9.3.2)</a:t>
            </a:r>
          </a:p>
          <a:p>
            <a:pPr>
              <a:defRPr/>
            </a:pPr>
            <a:r>
              <a:rPr lang="en-US" sz="2400" dirty="0">
                <a:solidFill>
                  <a:schemeClr val="accent4"/>
                </a:solidFill>
                <a:latin typeface="Comic Sans MS" charset="0"/>
                <a:ea typeface="ＭＳ Ｐゴシック" charset="0"/>
              </a:rPr>
              <a:t>B-Trees: External-Memory data structures (Ch. 4.7)</a:t>
            </a:r>
          </a:p>
          <a:p>
            <a:pPr>
              <a:defRPr/>
            </a:pPr>
            <a:r>
              <a:rPr lang="en-US" sz="2400" dirty="0" err="1">
                <a:solidFill>
                  <a:schemeClr val="accent4"/>
                </a:solidFill>
                <a:latin typeface="Comic Sans MS" charset="0"/>
                <a:ea typeface="ＭＳ Ｐゴシック" charset="0"/>
              </a:rPr>
              <a:t>kD</a:t>
            </a:r>
            <a:r>
              <a:rPr lang="en-US" sz="2400" dirty="0">
                <a:solidFill>
                  <a:schemeClr val="accent4"/>
                </a:solidFill>
                <a:latin typeface="Comic Sans MS" charset="0"/>
                <a:ea typeface="ＭＳ Ｐゴシック" charset="0"/>
              </a:rPr>
              <a:t>-Trees: Multi-Dimensional data structures (Ch. 12.6)</a:t>
            </a:r>
            <a:endParaRPr lang="en-US" sz="2400" dirty="0">
              <a:solidFill>
                <a:srgbClr val="FF00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en-US" sz="2400" dirty="0">
                <a:solidFill>
                  <a:schemeClr val="accent4"/>
                </a:solidFill>
                <a:latin typeface="Comic Sans MS" charset="0"/>
                <a:ea typeface="ＭＳ Ｐゴシック" charset="0"/>
              </a:rPr>
              <a:t>Misc.: Streaming data, randomization</a:t>
            </a:r>
          </a:p>
          <a:p>
            <a:pPr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55C89AC-4730-5442-B523-81BD2690352C}" type="slidenum">
              <a:rPr lang="en-US" sz="1500">
                <a:latin typeface="Arial" charset="0"/>
              </a:rPr>
              <a:pPr/>
              <a:t>9</a:t>
            </a:fld>
            <a:endParaRPr lang="en-US" sz="1500">
              <a:latin typeface="Arial" charset="0"/>
            </a:endParaRPr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Splay trees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338" y="914400"/>
            <a:ext cx="9288462" cy="6019800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  <a:latin typeface="Tahoma" charset="0"/>
                <a:ea typeface="ＭＳ Ｐゴシック" charset="0"/>
              </a:rPr>
              <a:t>Splay</a:t>
            </a:r>
            <a:r>
              <a:rPr lang="en-US">
                <a:latin typeface="Tahoma" charset="0"/>
                <a:ea typeface="ＭＳ Ｐゴシック" charset="0"/>
              </a:rPr>
              <a:t> </a:t>
            </a:r>
            <a:r>
              <a:rPr lang="en-US">
                <a:solidFill>
                  <a:srgbClr val="FF0000"/>
                </a:solidFill>
                <a:latin typeface="Tahoma" charset="0"/>
                <a:ea typeface="ＭＳ Ｐゴシック" charset="0"/>
              </a:rPr>
              <a:t>at a node:</a:t>
            </a:r>
            <a:r>
              <a:rPr lang="en-US">
                <a:latin typeface="Tahoma" charset="0"/>
                <a:ea typeface="ＭＳ Ｐゴシック" charset="0"/>
              </a:rPr>
              <a:t> rotate the node up to the root</a:t>
            </a:r>
          </a:p>
          <a:p>
            <a:pPr>
              <a:spcBef>
                <a:spcPct val="25000"/>
              </a:spcBef>
            </a:pPr>
            <a:r>
              <a:rPr lang="en-US">
                <a:solidFill>
                  <a:srgbClr val="FF0000"/>
                </a:solidFill>
                <a:latin typeface="Tahoma" charset="0"/>
                <a:ea typeface="ＭＳ Ｐゴシック" charset="0"/>
              </a:rPr>
              <a:t>Basic operations </a:t>
            </a:r>
            <a:r>
              <a:rPr lang="en-US" sz="2400">
                <a:solidFill>
                  <a:schemeClr val="tx1"/>
                </a:solidFill>
                <a:latin typeface="Tahoma" charset="0"/>
                <a:ea typeface="ＭＳ Ｐゴシック" charset="0"/>
              </a:rPr>
              <a:t>(repeat until node X is at root)</a:t>
            </a:r>
            <a:r>
              <a:rPr lang="en-US">
                <a:solidFill>
                  <a:srgbClr val="FF0000"/>
                </a:solidFill>
                <a:latin typeface="Tahoma" charset="0"/>
                <a:ea typeface="ＭＳ Ｐゴシック" charset="0"/>
              </a:rPr>
              <a:t>:</a:t>
            </a:r>
          </a:p>
          <a:p>
            <a:pPr lvl="1">
              <a:spcBef>
                <a:spcPct val="25000"/>
              </a:spcBef>
            </a:pPr>
            <a:r>
              <a:rPr lang="en-US" sz="2400">
                <a:solidFill>
                  <a:srgbClr val="FF0000"/>
                </a:solidFill>
                <a:latin typeface="Tahoma" charset="0"/>
                <a:ea typeface="ＭＳ Ｐゴシック" charset="0"/>
              </a:rPr>
              <a:t>zig-zag:</a:t>
            </a:r>
          </a:p>
          <a:p>
            <a:pPr lvl="1">
              <a:spcBef>
                <a:spcPct val="500000"/>
              </a:spcBef>
            </a:pPr>
            <a:r>
              <a:rPr lang="en-US" sz="2400">
                <a:solidFill>
                  <a:srgbClr val="FF0000"/>
                </a:solidFill>
                <a:latin typeface="Tahoma" charset="0"/>
                <a:ea typeface="ＭＳ Ｐゴシック" charset="0"/>
              </a:rPr>
              <a:t>zig-zig:</a:t>
            </a:r>
          </a:p>
        </p:txBody>
      </p:sp>
      <p:grpSp>
        <p:nvGrpSpPr>
          <p:cNvPr id="58372" name="Group 4"/>
          <p:cNvGrpSpPr>
            <a:grpSpLocks/>
          </p:cNvGrpSpPr>
          <p:nvPr/>
        </p:nvGrpSpPr>
        <p:grpSpPr bwMode="auto">
          <a:xfrm>
            <a:off x="2106613" y="2667000"/>
            <a:ext cx="4419600" cy="1893888"/>
            <a:chOff x="2208" y="432"/>
            <a:chExt cx="3696" cy="1584"/>
          </a:xfrm>
        </p:grpSpPr>
        <p:sp>
          <p:nvSpPr>
            <p:cNvPr id="154629" name="Oval 5"/>
            <p:cNvSpPr>
              <a:spLocks noChangeArrowheads="1"/>
            </p:cNvSpPr>
            <p:nvPr/>
          </p:nvSpPr>
          <p:spPr bwMode="auto">
            <a:xfrm>
              <a:off x="2880" y="1152"/>
              <a:ext cx="288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X</a:t>
              </a:r>
            </a:p>
          </p:txBody>
        </p:sp>
        <p:sp>
          <p:nvSpPr>
            <p:cNvPr id="154630" name="Oval 6"/>
            <p:cNvSpPr>
              <a:spLocks noChangeArrowheads="1"/>
            </p:cNvSpPr>
            <p:nvPr/>
          </p:nvSpPr>
          <p:spPr bwMode="auto">
            <a:xfrm>
              <a:off x="2880" y="432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G</a:t>
              </a:r>
            </a:p>
          </p:txBody>
        </p:sp>
        <p:sp>
          <p:nvSpPr>
            <p:cNvPr id="154631" name="Oval 7"/>
            <p:cNvSpPr>
              <a:spLocks noChangeArrowheads="1"/>
            </p:cNvSpPr>
            <p:nvPr/>
          </p:nvSpPr>
          <p:spPr bwMode="auto">
            <a:xfrm>
              <a:off x="2544" y="76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P</a:t>
              </a:r>
            </a:p>
          </p:txBody>
        </p:sp>
        <p:cxnSp>
          <p:nvCxnSpPr>
            <p:cNvPr id="154632" name="AutoShape 8"/>
            <p:cNvCxnSpPr>
              <a:cxnSpLocks noChangeShapeType="1"/>
              <a:stCxn id="154631" idx="5"/>
              <a:endCxn id="154629" idx="1"/>
            </p:cNvCxnSpPr>
            <p:nvPr/>
          </p:nvCxnSpPr>
          <p:spPr bwMode="auto">
            <a:xfrm>
              <a:off x="2789" y="1014"/>
              <a:ext cx="133" cy="1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54633" name="AutoShape 9"/>
            <p:cNvCxnSpPr>
              <a:cxnSpLocks noChangeShapeType="1"/>
              <a:stCxn id="154631" idx="7"/>
              <a:endCxn id="154630" idx="3"/>
            </p:cNvCxnSpPr>
            <p:nvPr/>
          </p:nvCxnSpPr>
          <p:spPr bwMode="auto">
            <a:xfrm flipV="1">
              <a:off x="2789" y="678"/>
              <a:ext cx="133" cy="1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54634" name="AutoShape 10"/>
            <p:cNvSpPr>
              <a:spLocks noChangeArrowheads="1"/>
            </p:cNvSpPr>
            <p:nvPr/>
          </p:nvSpPr>
          <p:spPr bwMode="auto">
            <a:xfrm>
              <a:off x="2208" y="1249"/>
              <a:ext cx="384" cy="433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A</a:t>
              </a:r>
            </a:p>
          </p:txBody>
        </p:sp>
        <p:cxnSp>
          <p:nvCxnSpPr>
            <p:cNvPr id="154635" name="AutoShape 11"/>
            <p:cNvCxnSpPr>
              <a:cxnSpLocks noChangeShapeType="1"/>
              <a:stCxn id="154634" idx="0"/>
              <a:endCxn id="154631" idx="3"/>
            </p:cNvCxnSpPr>
            <p:nvPr/>
          </p:nvCxnSpPr>
          <p:spPr bwMode="auto">
            <a:xfrm flipV="1">
              <a:off x="2400" y="1014"/>
              <a:ext cx="186" cy="2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54636" name="AutoShape 12"/>
            <p:cNvSpPr>
              <a:spLocks noChangeArrowheads="1"/>
            </p:cNvSpPr>
            <p:nvPr/>
          </p:nvSpPr>
          <p:spPr bwMode="auto">
            <a:xfrm>
              <a:off x="3120" y="1584"/>
              <a:ext cx="384" cy="43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C</a:t>
              </a:r>
            </a:p>
          </p:txBody>
        </p:sp>
        <p:sp>
          <p:nvSpPr>
            <p:cNvPr id="154637" name="AutoShape 13"/>
            <p:cNvSpPr>
              <a:spLocks noChangeArrowheads="1"/>
            </p:cNvSpPr>
            <p:nvPr/>
          </p:nvSpPr>
          <p:spPr bwMode="auto">
            <a:xfrm>
              <a:off x="3263" y="864"/>
              <a:ext cx="385" cy="433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D</a:t>
              </a:r>
            </a:p>
          </p:txBody>
        </p:sp>
        <p:sp>
          <p:nvSpPr>
            <p:cNvPr id="154638" name="AutoShape 14"/>
            <p:cNvSpPr>
              <a:spLocks noChangeArrowheads="1"/>
            </p:cNvSpPr>
            <p:nvPr/>
          </p:nvSpPr>
          <p:spPr bwMode="auto">
            <a:xfrm>
              <a:off x="2592" y="1584"/>
              <a:ext cx="384" cy="43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B</a:t>
              </a:r>
            </a:p>
          </p:txBody>
        </p:sp>
        <p:cxnSp>
          <p:nvCxnSpPr>
            <p:cNvPr id="154639" name="AutoShape 15"/>
            <p:cNvCxnSpPr>
              <a:cxnSpLocks noChangeShapeType="1"/>
              <a:stCxn id="154630" idx="5"/>
              <a:endCxn id="154637" idx="0"/>
            </p:cNvCxnSpPr>
            <p:nvPr/>
          </p:nvCxnSpPr>
          <p:spPr bwMode="auto">
            <a:xfrm>
              <a:off x="3125" y="678"/>
              <a:ext cx="331" cy="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54640" name="AutoShape 16"/>
            <p:cNvCxnSpPr>
              <a:cxnSpLocks noChangeShapeType="1"/>
              <a:stCxn id="154629" idx="3"/>
              <a:endCxn id="154638" idx="0"/>
            </p:cNvCxnSpPr>
            <p:nvPr/>
          </p:nvCxnSpPr>
          <p:spPr bwMode="auto">
            <a:xfrm flipH="1">
              <a:off x="2784" y="1399"/>
              <a:ext cx="138" cy="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54641" name="AutoShape 17"/>
            <p:cNvCxnSpPr>
              <a:cxnSpLocks noChangeShapeType="1"/>
              <a:stCxn id="154629" idx="5"/>
              <a:endCxn id="154636" idx="0"/>
            </p:cNvCxnSpPr>
            <p:nvPr/>
          </p:nvCxnSpPr>
          <p:spPr bwMode="auto">
            <a:xfrm>
              <a:off x="3125" y="1399"/>
              <a:ext cx="187" cy="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54642" name="Oval 18"/>
            <p:cNvSpPr>
              <a:spLocks noChangeArrowheads="1"/>
            </p:cNvSpPr>
            <p:nvPr/>
          </p:nvSpPr>
          <p:spPr bwMode="auto">
            <a:xfrm>
              <a:off x="4944" y="432"/>
              <a:ext cx="288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X</a:t>
              </a:r>
            </a:p>
          </p:txBody>
        </p:sp>
        <p:sp>
          <p:nvSpPr>
            <p:cNvPr id="154643" name="Oval 19"/>
            <p:cNvSpPr>
              <a:spLocks noChangeArrowheads="1"/>
            </p:cNvSpPr>
            <p:nvPr/>
          </p:nvSpPr>
          <p:spPr bwMode="auto">
            <a:xfrm>
              <a:off x="5328" y="816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G</a:t>
              </a:r>
            </a:p>
          </p:txBody>
        </p:sp>
        <p:sp>
          <p:nvSpPr>
            <p:cNvPr id="154644" name="Oval 20"/>
            <p:cNvSpPr>
              <a:spLocks noChangeArrowheads="1"/>
            </p:cNvSpPr>
            <p:nvPr/>
          </p:nvSpPr>
          <p:spPr bwMode="auto">
            <a:xfrm>
              <a:off x="4511" y="816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P</a:t>
              </a:r>
            </a:p>
          </p:txBody>
        </p:sp>
        <p:cxnSp>
          <p:nvCxnSpPr>
            <p:cNvPr id="154645" name="AutoShape 21"/>
            <p:cNvCxnSpPr>
              <a:cxnSpLocks noChangeShapeType="1"/>
              <a:stCxn id="154644" idx="7"/>
              <a:endCxn id="154642" idx="3"/>
            </p:cNvCxnSpPr>
            <p:nvPr/>
          </p:nvCxnSpPr>
          <p:spPr bwMode="auto">
            <a:xfrm flipV="1">
              <a:off x="4758" y="678"/>
              <a:ext cx="228" cy="1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54646" name="AutoShape 22"/>
            <p:cNvCxnSpPr>
              <a:cxnSpLocks noChangeShapeType="1"/>
              <a:stCxn id="154642" idx="5"/>
              <a:endCxn id="154643" idx="1"/>
            </p:cNvCxnSpPr>
            <p:nvPr/>
          </p:nvCxnSpPr>
          <p:spPr bwMode="auto">
            <a:xfrm>
              <a:off x="5190" y="678"/>
              <a:ext cx="182" cy="1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54647" name="AutoShape 23"/>
            <p:cNvSpPr>
              <a:spLocks noChangeArrowheads="1"/>
            </p:cNvSpPr>
            <p:nvPr/>
          </p:nvSpPr>
          <p:spPr bwMode="auto">
            <a:xfrm>
              <a:off x="4225" y="1344"/>
              <a:ext cx="385" cy="43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A</a:t>
              </a:r>
            </a:p>
          </p:txBody>
        </p:sp>
        <p:cxnSp>
          <p:nvCxnSpPr>
            <p:cNvPr id="154648" name="AutoShape 24"/>
            <p:cNvCxnSpPr>
              <a:cxnSpLocks noChangeShapeType="1"/>
              <a:stCxn id="154647" idx="0"/>
              <a:endCxn id="154644" idx="3"/>
            </p:cNvCxnSpPr>
            <p:nvPr/>
          </p:nvCxnSpPr>
          <p:spPr bwMode="auto">
            <a:xfrm flipV="1">
              <a:off x="4416" y="1061"/>
              <a:ext cx="138" cy="28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54649" name="AutoShape 25"/>
            <p:cNvSpPr>
              <a:spLocks noChangeArrowheads="1"/>
            </p:cNvSpPr>
            <p:nvPr/>
          </p:nvSpPr>
          <p:spPr bwMode="auto">
            <a:xfrm>
              <a:off x="5088" y="1344"/>
              <a:ext cx="385" cy="43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C</a:t>
              </a:r>
            </a:p>
          </p:txBody>
        </p:sp>
        <p:sp>
          <p:nvSpPr>
            <p:cNvPr id="154650" name="AutoShape 26"/>
            <p:cNvSpPr>
              <a:spLocks noChangeArrowheads="1"/>
            </p:cNvSpPr>
            <p:nvPr/>
          </p:nvSpPr>
          <p:spPr bwMode="auto">
            <a:xfrm>
              <a:off x="5520" y="1344"/>
              <a:ext cx="384" cy="43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D</a:t>
              </a:r>
            </a:p>
          </p:txBody>
        </p:sp>
        <p:sp>
          <p:nvSpPr>
            <p:cNvPr id="154651" name="AutoShape 27"/>
            <p:cNvSpPr>
              <a:spLocks noChangeArrowheads="1"/>
            </p:cNvSpPr>
            <p:nvPr/>
          </p:nvSpPr>
          <p:spPr bwMode="auto">
            <a:xfrm>
              <a:off x="4656" y="1344"/>
              <a:ext cx="384" cy="43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B</a:t>
              </a:r>
            </a:p>
          </p:txBody>
        </p:sp>
        <p:cxnSp>
          <p:nvCxnSpPr>
            <p:cNvPr id="154652" name="AutoShape 28"/>
            <p:cNvCxnSpPr>
              <a:cxnSpLocks noChangeShapeType="1"/>
              <a:stCxn id="154643" idx="5"/>
              <a:endCxn id="154650" idx="0"/>
            </p:cNvCxnSpPr>
            <p:nvPr/>
          </p:nvCxnSpPr>
          <p:spPr bwMode="auto">
            <a:xfrm>
              <a:off x="5573" y="1061"/>
              <a:ext cx="138" cy="28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54653" name="AutoShape 29"/>
            <p:cNvCxnSpPr>
              <a:cxnSpLocks noChangeShapeType="1"/>
              <a:stCxn id="154644" idx="5"/>
              <a:endCxn id="154651" idx="0"/>
            </p:cNvCxnSpPr>
            <p:nvPr/>
          </p:nvCxnSpPr>
          <p:spPr bwMode="auto">
            <a:xfrm>
              <a:off x="4758" y="1061"/>
              <a:ext cx="90" cy="28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54654" name="AutoShape 30"/>
            <p:cNvCxnSpPr>
              <a:cxnSpLocks noChangeShapeType="1"/>
              <a:stCxn id="154643" idx="3"/>
              <a:endCxn id="154649" idx="0"/>
            </p:cNvCxnSpPr>
            <p:nvPr/>
          </p:nvCxnSpPr>
          <p:spPr bwMode="auto">
            <a:xfrm flipH="1">
              <a:off x="5280" y="1061"/>
              <a:ext cx="90" cy="28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54655" name="AutoShape 31"/>
            <p:cNvSpPr>
              <a:spLocks noChangeArrowheads="1"/>
            </p:cNvSpPr>
            <p:nvPr/>
          </p:nvSpPr>
          <p:spPr bwMode="auto">
            <a:xfrm>
              <a:off x="3792" y="625"/>
              <a:ext cx="481" cy="191"/>
            </a:xfrm>
            <a:prstGeom prst="rightArrow">
              <a:avLst>
                <a:gd name="adj1" fmla="val 50000"/>
                <a:gd name="adj2" fmla="val 625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58373" name="Group 32"/>
          <p:cNvGrpSpPr>
            <a:grpSpLocks/>
          </p:cNvGrpSpPr>
          <p:nvPr/>
        </p:nvGrpSpPr>
        <p:grpSpPr bwMode="auto">
          <a:xfrm>
            <a:off x="1905000" y="4800600"/>
            <a:ext cx="4821238" cy="1951038"/>
            <a:chOff x="2016" y="2256"/>
            <a:chExt cx="4032" cy="1632"/>
          </a:xfrm>
        </p:grpSpPr>
        <p:grpSp>
          <p:nvGrpSpPr>
            <p:cNvPr id="58378" name="Group 33"/>
            <p:cNvGrpSpPr>
              <a:grpSpLocks/>
            </p:cNvGrpSpPr>
            <p:nvPr/>
          </p:nvGrpSpPr>
          <p:grpSpPr bwMode="auto">
            <a:xfrm>
              <a:off x="2016" y="2304"/>
              <a:ext cx="1728" cy="1584"/>
              <a:chOff x="432" y="2160"/>
              <a:chExt cx="1728" cy="1584"/>
            </a:xfrm>
          </p:grpSpPr>
          <p:sp>
            <p:nvSpPr>
              <p:cNvPr id="154658" name="Oval 34"/>
              <p:cNvSpPr>
                <a:spLocks noChangeArrowheads="1"/>
              </p:cNvSpPr>
              <p:nvPr/>
            </p:nvSpPr>
            <p:spPr bwMode="auto">
              <a:xfrm>
                <a:off x="720" y="2880"/>
                <a:ext cx="288" cy="2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>
                    <a:cs typeface="+mn-cs"/>
                  </a:rPr>
                  <a:t>X</a:t>
                </a:r>
              </a:p>
            </p:txBody>
          </p:sp>
          <p:sp>
            <p:nvSpPr>
              <p:cNvPr id="154659" name="Oval 35"/>
              <p:cNvSpPr>
                <a:spLocks noChangeArrowheads="1"/>
              </p:cNvSpPr>
              <p:nvPr/>
            </p:nvSpPr>
            <p:spPr bwMode="auto">
              <a:xfrm>
                <a:off x="1392" y="2160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>
                    <a:cs typeface="+mn-cs"/>
                  </a:rPr>
                  <a:t>G</a:t>
                </a:r>
              </a:p>
            </p:txBody>
          </p:sp>
          <p:sp>
            <p:nvSpPr>
              <p:cNvPr id="154660" name="Oval 36"/>
              <p:cNvSpPr>
                <a:spLocks noChangeArrowheads="1"/>
              </p:cNvSpPr>
              <p:nvPr/>
            </p:nvSpPr>
            <p:spPr bwMode="auto">
              <a:xfrm>
                <a:off x="1056" y="2496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>
                    <a:cs typeface="+mn-cs"/>
                  </a:rPr>
                  <a:t>P</a:t>
                </a:r>
              </a:p>
            </p:txBody>
          </p:sp>
          <p:cxnSp>
            <p:nvCxnSpPr>
              <p:cNvPr id="154661" name="AutoShape 37"/>
              <p:cNvCxnSpPr>
                <a:cxnSpLocks noChangeShapeType="1"/>
                <a:stCxn id="154660" idx="3"/>
                <a:endCxn id="154658" idx="7"/>
              </p:cNvCxnSpPr>
              <p:nvPr/>
            </p:nvCxnSpPr>
            <p:spPr bwMode="auto">
              <a:xfrm flipH="1">
                <a:off x="966" y="2741"/>
                <a:ext cx="134" cy="18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4662" name="AutoShape 38"/>
              <p:cNvCxnSpPr>
                <a:cxnSpLocks noChangeShapeType="1"/>
                <a:stCxn id="154660" idx="7"/>
                <a:endCxn id="154659" idx="3"/>
              </p:cNvCxnSpPr>
              <p:nvPr/>
            </p:nvCxnSpPr>
            <p:spPr bwMode="auto">
              <a:xfrm flipV="1">
                <a:off x="1303" y="2405"/>
                <a:ext cx="131" cy="13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54663" name="AutoShape 39"/>
              <p:cNvSpPr>
                <a:spLocks noChangeArrowheads="1"/>
              </p:cNvSpPr>
              <p:nvPr/>
            </p:nvSpPr>
            <p:spPr bwMode="auto">
              <a:xfrm>
                <a:off x="1296" y="2927"/>
                <a:ext cx="384" cy="433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>
                    <a:cs typeface="+mn-cs"/>
                  </a:rPr>
                  <a:t>C</a:t>
                </a:r>
              </a:p>
            </p:txBody>
          </p:sp>
          <p:cxnSp>
            <p:nvCxnSpPr>
              <p:cNvPr id="154664" name="AutoShape 40"/>
              <p:cNvCxnSpPr>
                <a:cxnSpLocks noChangeShapeType="1"/>
                <a:stCxn id="154663" idx="0"/>
                <a:endCxn id="154660" idx="5"/>
              </p:cNvCxnSpPr>
              <p:nvPr/>
            </p:nvCxnSpPr>
            <p:spPr bwMode="auto">
              <a:xfrm flipH="1" flipV="1">
                <a:off x="1303" y="2741"/>
                <a:ext cx="186" cy="18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154665" name="AutoShape 41"/>
              <p:cNvSpPr>
                <a:spLocks noChangeArrowheads="1"/>
              </p:cNvSpPr>
              <p:nvPr/>
            </p:nvSpPr>
            <p:spPr bwMode="auto">
              <a:xfrm>
                <a:off x="960" y="3312"/>
                <a:ext cx="384" cy="432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>
                    <a:cs typeface="+mn-cs"/>
                  </a:rPr>
                  <a:t>B</a:t>
                </a:r>
              </a:p>
            </p:txBody>
          </p:sp>
          <p:sp>
            <p:nvSpPr>
              <p:cNvPr id="154666" name="AutoShape 42"/>
              <p:cNvSpPr>
                <a:spLocks noChangeArrowheads="1"/>
              </p:cNvSpPr>
              <p:nvPr/>
            </p:nvSpPr>
            <p:spPr bwMode="auto">
              <a:xfrm>
                <a:off x="1777" y="2591"/>
                <a:ext cx="386" cy="433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>
                    <a:cs typeface="+mn-cs"/>
                  </a:rPr>
                  <a:t>D</a:t>
                </a:r>
              </a:p>
            </p:txBody>
          </p:sp>
          <p:sp>
            <p:nvSpPr>
              <p:cNvPr id="154667" name="AutoShape 43"/>
              <p:cNvSpPr>
                <a:spLocks noChangeArrowheads="1"/>
              </p:cNvSpPr>
              <p:nvPr/>
            </p:nvSpPr>
            <p:spPr bwMode="auto">
              <a:xfrm>
                <a:off x="432" y="3312"/>
                <a:ext cx="384" cy="432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>
                    <a:cs typeface="+mn-cs"/>
                  </a:rPr>
                  <a:t>A</a:t>
                </a:r>
              </a:p>
            </p:txBody>
          </p:sp>
          <p:cxnSp>
            <p:nvCxnSpPr>
              <p:cNvPr id="154668" name="AutoShape 44"/>
              <p:cNvCxnSpPr>
                <a:cxnSpLocks noChangeShapeType="1"/>
                <a:stCxn id="154659" idx="5"/>
                <a:endCxn id="154666" idx="0"/>
              </p:cNvCxnSpPr>
              <p:nvPr/>
            </p:nvCxnSpPr>
            <p:spPr bwMode="auto">
              <a:xfrm>
                <a:off x="1639" y="2405"/>
                <a:ext cx="329" cy="18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4669" name="AutoShape 45"/>
              <p:cNvCxnSpPr>
                <a:cxnSpLocks noChangeShapeType="1"/>
                <a:stCxn id="154658" idx="3"/>
                <a:endCxn id="154667" idx="0"/>
              </p:cNvCxnSpPr>
              <p:nvPr/>
            </p:nvCxnSpPr>
            <p:spPr bwMode="auto">
              <a:xfrm flipH="1">
                <a:off x="625" y="3127"/>
                <a:ext cx="138" cy="18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4670" name="AutoShape 46"/>
              <p:cNvCxnSpPr>
                <a:cxnSpLocks noChangeShapeType="1"/>
                <a:stCxn id="154658" idx="5"/>
                <a:endCxn id="154665" idx="0"/>
              </p:cNvCxnSpPr>
              <p:nvPr/>
            </p:nvCxnSpPr>
            <p:spPr bwMode="auto">
              <a:xfrm>
                <a:off x="966" y="3127"/>
                <a:ext cx="187" cy="18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54671" name="Oval 47"/>
            <p:cNvSpPr>
              <a:spLocks noChangeArrowheads="1"/>
            </p:cNvSpPr>
            <p:nvPr/>
          </p:nvSpPr>
          <p:spPr bwMode="auto">
            <a:xfrm flipH="1">
              <a:off x="5472" y="2976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G</a:t>
              </a:r>
            </a:p>
          </p:txBody>
        </p:sp>
        <p:sp>
          <p:nvSpPr>
            <p:cNvPr id="154672" name="Oval 48"/>
            <p:cNvSpPr>
              <a:spLocks noChangeArrowheads="1"/>
            </p:cNvSpPr>
            <p:nvPr/>
          </p:nvSpPr>
          <p:spPr bwMode="auto">
            <a:xfrm flipH="1">
              <a:off x="4800" y="2256"/>
              <a:ext cx="288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X</a:t>
              </a:r>
            </a:p>
          </p:txBody>
        </p:sp>
        <p:sp>
          <p:nvSpPr>
            <p:cNvPr id="154673" name="Oval 49"/>
            <p:cNvSpPr>
              <a:spLocks noChangeArrowheads="1"/>
            </p:cNvSpPr>
            <p:nvPr/>
          </p:nvSpPr>
          <p:spPr bwMode="auto">
            <a:xfrm flipH="1">
              <a:off x="5136" y="2592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P</a:t>
              </a:r>
            </a:p>
          </p:txBody>
        </p:sp>
        <p:cxnSp>
          <p:nvCxnSpPr>
            <p:cNvPr id="154674" name="AutoShape 50"/>
            <p:cNvCxnSpPr>
              <a:cxnSpLocks noChangeShapeType="1"/>
              <a:stCxn id="154673" idx="3"/>
              <a:endCxn id="154671" idx="7"/>
            </p:cNvCxnSpPr>
            <p:nvPr/>
          </p:nvCxnSpPr>
          <p:spPr bwMode="auto">
            <a:xfrm>
              <a:off x="5382" y="2838"/>
              <a:ext cx="134" cy="1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54675" name="AutoShape 51"/>
            <p:cNvCxnSpPr>
              <a:cxnSpLocks noChangeShapeType="1"/>
              <a:stCxn id="154673" idx="7"/>
              <a:endCxn id="154672" idx="3"/>
            </p:cNvCxnSpPr>
            <p:nvPr/>
          </p:nvCxnSpPr>
          <p:spPr bwMode="auto">
            <a:xfrm flipH="1" flipV="1">
              <a:off x="5046" y="2502"/>
              <a:ext cx="133" cy="1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54676" name="AutoShape 52"/>
            <p:cNvSpPr>
              <a:spLocks noChangeArrowheads="1"/>
            </p:cNvSpPr>
            <p:nvPr/>
          </p:nvSpPr>
          <p:spPr bwMode="auto">
            <a:xfrm flipH="1">
              <a:off x="4800" y="3024"/>
              <a:ext cx="384" cy="433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B</a:t>
              </a:r>
            </a:p>
          </p:txBody>
        </p:sp>
        <p:cxnSp>
          <p:nvCxnSpPr>
            <p:cNvPr id="154677" name="AutoShape 53"/>
            <p:cNvCxnSpPr>
              <a:cxnSpLocks noChangeShapeType="1"/>
              <a:stCxn id="154676" idx="0"/>
              <a:endCxn id="154673" idx="5"/>
            </p:cNvCxnSpPr>
            <p:nvPr/>
          </p:nvCxnSpPr>
          <p:spPr bwMode="auto">
            <a:xfrm flipV="1">
              <a:off x="4993" y="2838"/>
              <a:ext cx="186" cy="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54678" name="AutoShape 54"/>
            <p:cNvSpPr>
              <a:spLocks noChangeArrowheads="1"/>
            </p:cNvSpPr>
            <p:nvPr/>
          </p:nvSpPr>
          <p:spPr bwMode="auto">
            <a:xfrm flipH="1">
              <a:off x="5136" y="3409"/>
              <a:ext cx="384" cy="433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C</a:t>
              </a:r>
            </a:p>
          </p:txBody>
        </p:sp>
        <p:sp>
          <p:nvSpPr>
            <p:cNvPr id="154679" name="AutoShape 55"/>
            <p:cNvSpPr>
              <a:spLocks noChangeArrowheads="1"/>
            </p:cNvSpPr>
            <p:nvPr/>
          </p:nvSpPr>
          <p:spPr bwMode="auto">
            <a:xfrm flipH="1">
              <a:off x="4319" y="2688"/>
              <a:ext cx="385" cy="433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A</a:t>
              </a:r>
            </a:p>
          </p:txBody>
        </p:sp>
        <p:sp>
          <p:nvSpPr>
            <p:cNvPr id="154680" name="AutoShape 56"/>
            <p:cNvSpPr>
              <a:spLocks noChangeArrowheads="1"/>
            </p:cNvSpPr>
            <p:nvPr/>
          </p:nvSpPr>
          <p:spPr bwMode="auto">
            <a:xfrm flipH="1">
              <a:off x="5664" y="3409"/>
              <a:ext cx="384" cy="433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D</a:t>
              </a:r>
            </a:p>
          </p:txBody>
        </p:sp>
        <p:cxnSp>
          <p:nvCxnSpPr>
            <p:cNvPr id="154681" name="AutoShape 57"/>
            <p:cNvCxnSpPr>
              <a:cxnSpLocks noChangeShapeType="1"/>
              <a:stCxn id="154672" idx="5"/>
              <a:endCxn id="154679" idx="0"/>
            </p:cNvCxnSpPr>
            <p:nvPr/>
          </p:nvCxnSpPr>
          <p:spPr bwMode="auto">
            <a:xfrm flipH="1">
              <a:off x="4512" y="2502"/>
              <a:ext cx="331" cy="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54682" name="AutoShape 58"/>
            <p:cNvCxnSpPr>
              <a:cxnSpLocks noChangeShapeType="1"/>
              <a:stCxn id="154671" idx="3"/>
              <a:endCxn id="154680" idx="0"/>
            </p:cNvCxnSpPr>
            <p:nvPr/>
          </p:nvCxnSpPr>
          <p:spPr bwMode="auto">
            <a:xfrm>
              <a:off x="5717" y="3221"/>
              <a:ext cx="138" cy="1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54683" name="AutoShape 59"/>
            <p:cNvCxnSpPr>
              <a:cxnSpLocks noChangeShapeType="1"/>
              <a:stCxn id="154671" idx="5"/>
              <a:endCxn id="154678" idx="0"/>
            </p:cNvCxnSpPr>
            <p:nvPr/>
          </p:nvCxnSpPr>
          <p:spPr bwMode="auto">
            <a:xfrm flipH="1">
              <a:off x="5328" y="3221"/>
              <a:ext cx="186" cy="1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54684" name="AutoShape 60"/>
            <p:cNvSpPr>
              <a:spLocks noChangeArrowheads="1"/>
            </p:cNvSpPr>
            <p:nvPr/>
          </p:nvSpPr>
          <p:spPr bwMode="auto">
            <a:xfrm>
              <a:off x="3888" y="2399"/>
              <a:ext cx="481" cy="193"/>
            </a:xfrm>
            <a:prstGeom prst="rightArrow">
              <a:avLst>
                <a:gd name="adj1" fmla="val 50000"/>
                <a:gd name="adj2" fmla="val 625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54685" name="Line 61"/>
          <p:cNvSpPr>
            <a:spLocks noChangeShapeType="1"/>
          </p:cNvSpPr>
          <p:nvPr/>
        </p:nvSpPr>
        <p:spPr bwMode="auto">
          <a:xfrm flipV="1">
            <a:off x="3124200" y="2514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54686" name="Line 62"/>
          <p:cNvSpPr>
            <a:spLocks noChangeShapeType="1"/>
          </p:cNvSpPr>
          <p:nvPr/>
        </p:nvSpPr>
        <p:spPr bwMode="auto">
          <a:xfrm flipV="1">
            <a:off x="5562600" y="2514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54687" name="Line 63"/>
          <p:cNvSpPr>
            <a:spLocks noChangeShapeType="1"/>
          </p:cNvSpPr>
          <p:nvPr/>
        </p:nvSpPr>
        <p:spPr bwMode="auto">
          <a:xfrm flipV="1">
            <a:off x="3243263" y="4700588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54688" name="Line 64"/>
          <p:cNvSpPr>
            <a:spLocks noChangeShapeType="1"/>
          </p:cNvSpPr>
          <p:nvPr/>
        </p:nvSpPr>
        <p:spPr bwMode="auto">
          <a:xfrm flipV="1">
            <a:off x="5410200" y="46482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9FD45F3-18F9-0B48-92CD-B631B1745931}" type="slidenum">
              <a:rPr lang="en-US" sz="1500">
                <a:latin typeface="Arial" charset="0"/>
              </a:rPr>
              <a:pPr/>
              <a:t>10</a:t>
            </a:fld>
            <a:endParaRPr lang="en-US" sz="1500">
              <a:latin typeface="Arial" charset="0"/>
            </a:endParaRPr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entury Gothic"/>
                <a:cs typeface="Century Gothic"/>
              </a:rPr>
              <a:t>Splay Tree Properties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338" y="914400"/>
            <a:ext cx="9288462" cy="6019800"/>
          </a:xfrm>
        </p:spPr>
        <p:txBody>
          <a:bodyPr/>
          <a:lstStyle/>
          <a:p>
            <a:r>
              <a:rPr lang="en-US" sz="2400" dirty="0">
                <a:latin typeface="Century Gothic"/>
                <a:cs typeface="Century Gothic"/>
              </a:rPr>
              <a:t>Fact 1. Splaying at a node x of depth </a:t>
            </a:r>
            <a:r>
              <a:rPr lang="en-US" sz="2400" dirty="0">
                <a:solidFill>
                  <a:srgbClr val="FF0000"/>
                </a:solidFill>
                <a:latin typeface="Century Gothic"/>
                <a:cs typeface="Century Gothic"/>
              </a:rPr>
              <a:t>d</a:t>
            </a:r>
            <a:r>
              <a:rPr lang="en-US" sz="2400" dirty="0">
                <a:latin typeface="Century Gothic"/>
                <a:cs typeface="Century Gothic"/>
              </a:rPr>
              <a:t> takes </a:t>
            </a:r>
            <a:r>
              <a:rPr lang="en-US" sz="2400" dirty="0">
                <a:solidFill>
                  <a:srgbClr val="FF0000"/>
                </a:solidFill>
                <a:latin typeface="Century Gothic"/>
                <a:cs typeface="Century Gothic"/>
              </a:rPr>
              <a:t>O(d)</a:t>
            </a:r>
            <a:r>
              <a:rPr lang="en-US" sz="2400" dirty="0">
                <a:latin typeface="Century Gothic"/>
                <a:cs typeface="Century Gothic"/>
              </a:rPr>
              <a:t> time.</a:t>
            </a:r>
          </a:p>
          <a:p>
            <a:endParaRPr lang="en-US" sz="2400" dirty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Fact </a:t>
            </a:r>
            <a:r>
              <a:rPr lang="en-US" sz="2400" dirty="0">
                <a:latin typeface="Century Gothic"/>
                <a:cs typeface="Century Gothic"/>
              </a:rPr>
              <a:t>2. Splaying moves x to the root, and </a:t>
            </a:r>
            <a:r>
              <a:rPr lang="en-US" sz="2400" dirty="0">
                <a:solidFill>
                  <a:srgbClr val="FF0000"/>
                </a:solidFill>
                <a:latin typeface="Century Gothic"/>
                <a:cs typeface="Century Gothic"/>
              </a:rPr>
              <a:t>roughly halves 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the depth </a:t>
            </a:r>
            <a:r>
              <a:rPr lang="en-US" sz="2400" dirty="0">
                <a:solidFill>
                  <a:srgbClr val="FF0000"/>
                </a:solidFill>
                <a:latin typeface="Century Gothic"/>
                <a:cs typeface="Century Gothic"/>
              </a:rPr>
              <a:t>of every node on the access path.</a:t>
            </a:r>
          </a:p>
          <a:p>
            <a:endParaRPr lang="en-US" sz="2400" dirty="0">
              <a:latin typeface="Century Gothic"/>
              <a:ea typeface="ＭＳ Ｐゴシック" charset="0"/>
              <a:cs typeface="Century Gothic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9FD45F3-18F9-0B48-92CD-B631B1745931}" type="slidenum">
              <a:rPr lang="en-US" sz="1500">
                <a:latin typeface="Arial" charset="0"/>
              </a:rPr>
              <a:pPr/>
              <a:t>11</a:t>
            </a:fld>
            <a:endParaRPr lang="en-US" sz="1500">
              <a:latin typeface="Arial" charset="0"/>
            </a:endParaRPr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entury Gothic"/>
                <a:cs typeface="Century Gothic"/>
              </a:rPr>
              <a:t>Splaying at a node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338" y="914400"/>
            <a:ext cx="9288462" cy="6019800"/>
          </a:xfrm>
        </p:spPr>
        <p:txBody>
          <a:bodyPr/>
          <a:lstStyle/>
          <a:p>
            <a:endParaRPr lang="en-US" sz="2400" dirty="0">
              <a:latin typeface="Century Gothic"/>
              <a:ea typeface="ＭＳ Ｐゴシック" charset="0"/>
              <a:cs typeface="Century Gothic"/>
            </a:endParaRPr>
          </a:p>
        </p:txBody>
      </p:sp>
      <p:pic>
        <p:nvPicPr>
          <p:cNvPr id="2" name="Picture 1" descr="splay4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990600"/>
            <a:ext cx="9734550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181270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9FD45F3-18F9-0B48-92CD-B631B1745931}" type="slidenum">
              <a:rPr lang="en-US" sz="1500">
                <a:latin typeface="Arial" charset="0"/>
              </a:rPr>
              <a:pPr/>
              <a:t>12</a:t>
            </a:fld>
            <a:endParaRPr lang="en-US" sz="1500">
              <a:latin typeface="Arial" charset="0"/>
            </a:endParaRPr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entury Gothic"/>
                <a:cs typeface="Century Gothic"/>
              </a:rPr>
              <a:t>Splaying at a node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338" y="914400"/>
            <a:ext cx="9288462" cy="6019800"/>
          </a:xfrm>
        </p:spPr>
        <p:txBody>
          <a:bodyPr/>
          <a:lstStyle/>
          <a:p>
            <a:endParaRPr lang="en-US" sz="2400" dirty="0">
              <a:latin typeface="Century Gothic"/>
              <a:ea typeface="ＭＳ Ｐゴシック" charset="0"/>
              <a:cs typeface="Century Gothic"/>
            </a:endParaRPr>
          </a:p>
        </p:txBody>
      </p:sp>
      <p:pic>
        <p:nvPicPr>
          <p:cNvPr id="3" name="Picture 2" descr="splayExampl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914400" y="914400"/>
            <a:ext cx="7696200" cy="600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025206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9FD45F3-18F9-0B48-92CD-B631B1745931}" type="slidenum">
              <a:rPr lang="en-US" sz="1500">
                <a:latin typeface="Arial" charset="0"/>
              </a:rPr>
              <a:pPr/>
              <a:t>13</a:t>
            </a:fld>
            <a:endParaRPr lang="en-US" sz="1500">
              <a:latin typeface="Arial" charset="0"/>
            </a:endParaRPr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entury Gothic"/>
                <a:cs typeface="Century Gothic"/>
              </a:rPr>
              <a:t>Splay Tree Operations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338" y="914400"/>
            <a:ext cx="9288462" cy="6019800"/>
          </a:xfrm>
        </p:spPr>
        <p:txBody>
          <a:bodyPr/>
          <a:lstStyle/>
          <a:p>
            <a:r>
              <a:rPr lang="en-US" sz="2400" dirty="0">
                <a:solidFill>
                  <a:srgbClr val="FF0000"/>
                </a:solidFill>
                <a:latin typeface="Century Gothic"/>
                <a:cs typeface="Century Gothic"/>
              </a:rPr>
              <a:t>access (</a:t>
            </a:r>
            <a:r>
              <a:rPr lang="en-US" sz="2400" dirty="0" err="1">
                <a:solidFill>
                  <a:srgbClr val="FF0000"/>
                </a:solidFill>
                <a:latin typeface="Century Gothic"/>
                <a:cs typeface="Century Gothic"/>
              </a:rPr>
              <a:t>i,t</a:t>
            </a:r>
            <a:r>
              <a:rPr lang="en-US" sz="2400" dirty="0">
                <a:solidFill>
                  <a:srgbClr val="FF0000"/>
                </a:solidFill>
                <a:latin typeface="Century Gothic"/>
                <a:cs typeface="Century Gothic"/>
              </a:rPr>
              <a:t>)</a:t>
            </a:r>
            <a:r>
              <a:rPr lang="en-US" sz="2400" dirty="0">
                <a:latin typeface="Century Gothic"/>
                <a:cs typeface="Century Gothic"/>
              </a:rPr>
              <a:t>: </a:t>
            </a:r>
            <a:r>
              <a:rPr lang="en-US" sz="2400" dirty="0" smtClean="0">
                <a:latin typeface="Century Gothic"/>
                <a:cs typeface="Century Gothic"/>
              </a:rPr>
              <a:t>return </a:t>
            </a:r>
            <a:r>
              <a:rPr lang="en-US" sz="2400" dirty="0">
                <a:latin typeface="Century Gothic"/>
                <a:cs typeface="Century Gothic"/>
              </a:rPr>
              <a:t>a pointer to </a:t>
            </a:r>
            <a:r>
              <a:rPr lang="en-US" sz="2400" dirty="0" smtClean="0">
                <a:latin typeface="Century Gothic"/>
                <a:cs typeface="Century Gothic"/>
              </a:rPr>
              <a:t>location of item </a:t>
            </a:r>
            <a:r>
              <a:rPr lang="en-US" sz="2400" dirty="0" err="1" smtClean="0">
                <a:latin typeface="Century Gothic"/>
                <a:cs typeface="Century Gothic"/>
              </a:rPr>
              <a:t>i</a:t>
            </a:r>
            <a:r>
              <a:rPr lang="en-US" sz="2400" dirty="0" smtClean="0">
                <a:latin typeface="Century Gothic"/>
                <a:cs typeface="Century Gothic"/>
              </a:rPr>
              <a:t>, if present; otherwise</a:t>
            </a:r>
            <a:r>
              <a:rPr lang="en-US" sz="2400" dirty="0">
                <a:latin typeface="Century Gothic"/>
                <a:cs typeface="Century Gothic"/>
              </a:rPr>
              <a:t>, return a null </a:t>
            </a:r>
            <a:r>
              <a:rPr lang="en-US" sz="2400" dirty="0" smtClean="0">
                <a:latin typeface="Century Gothic"/>
                <a:cs typeface="Century Gothic"/>
              </a:rPr>
              <a:t>pointer.</a:t>
            </a:r>
            <a:endParaRPr lang="en-US" sz="2400" dirty="0">
              <a:latin typeface="Century Gothic"/>
              <a:cs typeface="Century Gothic"/>
            </a:endParaRPr>
          </a:p>
          <a:p>
            <a:r>
              <a:rPr lang="en-US" sz="2400" dirty="0">
                <a:latin typeface="Century Gothic"/>
                <a:cs typeface="Century Gothic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insert </a:t>
            </a:r>
            <a:r>
              <a:rPr lang="en-US" sz="2400" dirty="0">
                <a:solidFill>
                  <a:srgbClr val="FF0000"/>
                </a:solidFill>
                <a:latin typeface="Century Gothic"/>
                <a:cs typeface="Century Gothic"/>
              </a:rPr>
              <a:t>(</a:t>
            </a:r>
            <a:r>
              <a:rPr lang="en-US" sz="2400" dirty="0" err="1">
                <a:solidFill>
                  <a:srgbClr val="FF0000"/>
                </a:solidFill>
                <a:latin typeface="Century Gothic"/>
                <a:cs typeface="Century Gothic"/>
              </a:rPr>
              <a:t>i,t</a:t>
            </a:r>
            <a:r>
              <a:rPr lang="en-US" sz="2400" dirty="0">
                <a:solidFill>
                  <a:srgbClr val="FF0000"/>
                </a:solidFill>
                <a:latin typeface="Century Gothic"/>
                <a:cs typeface="Century Gothic"/>
              </a:rPr>
              <a:t>)</a:t>
            </a:r>
            <a:r>
              <a:rPr lang="en-US" sz="2400" dirty="0">
                <a:latin typeface="Century Gothic"/>
                <a:cs typeface="Century Gothic"/>
              </a:rPr>
              <a:t>: insert item </a:t>
            </a:r>
            <a:r>
              <a:rPr lang="en-US" sz="2400" dirty="0" err="1">
                <a:latin typeface="Century Gothic"/>
                <a:cs typeface="Century Gothic"/>
              </a:rPr>
              <a:t>i</a:t>
            </a:r>
            <a:r>
              <a:rPr lang="en-US" sz="2400" dirty="0">
                <a:latin typeface="Century Gothic"/>
                <a:cs typeface="Century Gothic"/>
              </a:rPr>
              <a:t> in tree t, </a:t>
            </a:r>
            <a:r>
              <a:rPr lang="en-US" sz="2400" dirty="0" smtClean="0">
                <a:latin typeface="Century Gothic"/>
                <a:cs typeface="Century Gothic"/>
              </a:rPr>
              <a:t>if it </a:t>
            </a:r>
            <a:r>
              <a:rPr lang="en-US" sz="2400" dirty="0">
                <a:latin typeface="Century Gothic"/>
                <a:cs typeface="Century Gothic"/>
              </a:rPr>
              <a:t>is not there already</a:t>
            </a:r>
            <a:r>
              <a:rPr lang="en-US" sz="2400" dirty="0" smtClean="0">
                <a:latin typeface="Century Gothic"/>
                <a:cs typeface="Century Gothic"/>
              </a:rPr>
              <a:t>;</a:t>
            </a:r>
            <a:endParaRPr lang="en-US" sz="2400" dirty="0">
              <a:latin typeface="Century Gothic"/>
              <a:cs typeface="Century Gothic"/>
            </a:endParaRPr>
          </a:p>
          <a:p>
            <a:r>
              <a:rPr lang="en-US" sz="2400" dirty="0">
                <a:latin typeface="Century Gothic"/>
                <a:cs typeface="Century Gothic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delete </a:t>
            </a:r>
            <a:r>
              <a:rPr lang="en-US" sz="2400" dirty="0">
                <a:solidFill>
                  <a:srgbClr val="FF0000"/>
                </a:solidFill>
                <a:latin typeface="Century Gothic"/>
                <a:cs typeface="Century Gothic"/>
              </a:rPr>
              <a:t>(</a:t>
            </a:r>
            <a:r>
              <a:rPr lang="en-US" sz="2400" dirty="0" err="1">
                <a:solidFill>
                  <a:srgbClr val="FF0000"/>
                </a:solidFill>
                <a:latin typeface="Century Gothic"/>
                <a:cs typeface="Century Gothic"/>
              </a:rPr>
              <a:t>i,t</a:t>
            </a:r>
            <a:r>
              <a:rPr lang="en-US" sz="2400" dirty="0">
                <a:solidFill>
                  <a:srgbClr val="FF0000"/>
                </a:solidFill>
                <a:latin typeface="Century Gothic"/>
                <a:cs typeface="Century Gothic"/>
              </a:rPr>
              <a:t>)</a:t>
            </a:r>
            <a:r>
              <a:rPr lang="en-US" sz="2400" dirty="0">
                <a:latin typeface="Century Gothic"/>
                <a:cs typeface="Century Gothic"/>
              </a:rPr>
              <a:t>: delete </a:t>
            </a:r>
            <a:r>
              <a:rPr lang="en-US" sz="2400" dirty="0" err="1">
                <a:latin typeface="Century Gothic"/>
                <a:cs typeface="Century Gothic"/>
              </a:rPr>
              <a:t>i</a:t>
            </a:r>
            <a:r>
              <a:rPr lang="en-US" sz="2400" dirty="0">
                <a:latin typeface="Century Gothic"/>
                <a:cs typeface="Century Gothic"/>
              </a:rPr>
              <a:t> from t, assuming it is present.</a:t>
            </a:r>
          </a:p>
          <a:p>
            <a:endParaRPr lang="en-US" sz="2400" dirty="0">
              <a:latin typeface="Century Gothic"/>
              <a:cs typeface="Century Gothic"/>
            </a:endParaRPr>
          </a:p>
          <a:p>
            <a:r>
              <a:rPr lang="en-US" sz="2400" dirty="0">
                <a:latin typeface="Century Gothic"/>
                <a:cs typeface="Century Gothic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join </a:t>
            </a:r>
            <a:r>
              <a:rPr lang="en-US" sz="2400" dirty="0">
                <a:solidFill>
                  <a:srgbClr val="FF0000"/>
                </a:solidFill>
                <a:latin typeface="Century Gothic"/>
                <a:cs typeface="Century Gothic"/>
              </a:rPr>
              <a:t>(t</a:t>
            </a:r>
            <a:r>
              <a:rPr lang="en-US" sz="2400" baseline="-25000" dirty="0">
                <a:solidFill>
                  <a:srgbClr val="FF0000"/>
                </a:solidFill>
                <a:latin typeface="Century Gothic"/>
                <a:cs typeface="Century Gothic"/>
              </a:rPr>
              <a:t>1</a:t>
            </a:r>
            <a:r>
              <a:rPr lang="en-US" sz="2400" dirty="0">
                <a:solidFill>
                  <a:srgbClr val="FF0000"/>
                </a:solidFill>
                <a:latin typeface="Century Gothic"/>
                <a:cs typeface="Century Gothic"/>
              </a:rPr>
              <a:t>, t</a:t>
            </a:r>
            <a:r>
              <a:rPr lang="en-US" sz="2400" baseline="-25000" dirty="0">
                <a:solidFill>
                  <a:srgbClr val="FF0000"/>
                </a:solidFill>
                <a:latin typeface="Century Gothic"/>
                <a:cs typeface="Century Gothic"/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Century Gothic"/>
                <a:cs typeface="Century Gothic"/>
              </a:rPr>
              <a:t>)</a:t>
            </a:r>
            <a:r>
              <a:rPr lang="en-US" sz="2400" dirty="0">
                <a:latin typeface="Century Gothic"/>
                <a:cs typeface="Century Gothic"/>
              </a:rPr>
              <a:t>: combines </a:t>
            </a:r>
            <a:r>
              <a:rPr lang="en-US" sz="2400" dirty="0" smtClean="0">
                <a:latin typeface="Century Gothic"/>
                <a:cs typeface="Century Gothic"/>
              </a:rPr>
              <a:t>t</a:t>
            </a:r>
            <a:r>
              <a:rPr lang="en-US" sz="2400" baseline="-25000" dirty="0" smtClean="0">
                <a:latin typeface="Century Gothic"/>
                <a:cs typeface="Century Gothic"/>
              </a:rPr>
              <a:t>1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>
                <a:latin typeface="Century Gothic"/>
                <a:cs typeface="Century Gothic"/>
              </a:rPr>
              <a:t>and t</a:t>
            </a:r>
            <a:r>
              <a:rPr lang="en-US" sz="2400" baseline="-25000" dirty="0">
                <a:latin typeface="Century Gothic"/>
                <a:cs typeface="Century Gothic"/>
              </a:rPr>
              <a:t>2</a:t>
            </a:r>
            <a:r>
              <a:rPr lang="en-US" sz="2400" dirty="0">
                <a:latin typeface="Century Gothic"/>
                <a:cs typeface="Century Gothic"/>
              </a:rPr>
              <a:t> </a:t>
            </a:r>
            <a:r>
              <a:rPr lang="en-US" sz="2400" dirty="0" smtClean="0">
                <a:latin typeface="Century Gothic"/>
                <a:cs typeface="Century Gothic"/>
              </a:rPr>
              <a:t>into a </a:t>
            </a:r>
            <a:r>
              <a:rPr lang="en-US" sz="2400" dirty="0">
                <a:latin typeface="Century Gothic"/>
                <a:cs typeface="Century Gothic"/>
              </a:rPr>
              <a:t>single tree and returns the resulting </a:t>
            </a:r>
            <a:r>
              <a:rPr lang="en-US" sz="2400" dirty="0" smtClean="0">
                <a:latin typeface="Century Gothic"/>
                <a:cs typeface="Century Gothic"/>
              </a:rPr>
              <a:t>tree; assume all </a:t>
            </a:r>
            <a:r>
              <a:rPr lang="en-US" sz="2400" dirty="0">
                <a:latin typeface="Century Gothic"/>
                <a:cs typeface="Century Gothic"/>
              </a:rPr>
              <a:t>items in t</a:t>
            </a:r>
            <a:r>
              <a:rPr lang="en-US" sz="2400" baseline="-25000" dirty="0">
                <a:latin typeface="Century Gothic"/>
                <a:cs typeface="Century Gothic"/>
              </a:rPr>
              <a:t>1</a:t>
            </a:r>
            <a:r>
              <a:rPr lang="en-US" sz="2400" dirty="0">
                <a:latin typeface="Century Gothic"/>
                <a:cs typeface="Century Gothic"/>
              </a:rPr>
              <a:t> </a:t>
            </a:r>
            <a:r>
              <a:rPr lang="en-US" sz="2400" dirty="0" smtClean="0">
                <a:latin typeface="Century Gothic"/>
                <a:cs typeface="Century Gothic"/>
              </a:rPr>
              <a:t>smaller than t</a:t>
            </a:r>
            <a:r>
              <a:rPr lang="en-US" sz="2400" baseline="-25000" dirty="0" smtClean="0">
                <a:latin typeface="Century Gothic"/>
                <a:cs typeface="Century Gothic"/>
              </a:rPr>
              <a:t>2</a:t>
            </a:r>
            <a:endParaRPr lang="en-US" sz="2400" dirty="0">
              <a:latin typeface="Century Gothic"/>
              <a:cs typeface="Century Gothic"/>
            </a:endParaRPr>
          </a:p>
          <a:p>
            <a:r>
              <a:rPr lang="en-US" sz="2400" dirty="0">
                <a:latin typeface="Century Gothic"/>
                <a:cs typeface="Century Gothic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split </a:t>
            </a:r>
            <a:r>
              <a:rPr lang="en-US" sz="2400" dirty="0">
                <a:solidFill>
                  <a:srgbClr val="FF0000"/>
                </a:solidFill>
                <a:latin typeface="Century Gothic"/>
                <a:cs typeface="Century Gothic"/>
              </a:rPr>
              <a:t>(</a:t>
            </a:r>
            <a:r>
              <a:rPr lang="en-US" sz="2400" dirty="0" err="1">
                <a:solidFill>
                  <a:srgbClr val="FF0000"/>
                </a:solidFill>
                <a:latin typeface="Century Gothic"/>
                <a:cs typeface="Century Gothic"/>
              </a:rPr>
              <a:t>i,t</a:t>
            </a:r>
            <a:r>
              <a:rPr lang="en-US" sz="2400" dirty="0">
                <a:solidFill>
                  <a:srgbClr val="FF0000"/>
                </a:solidFill>
                <a:latin typeface="Century Gothic"/>
                <a:cs typeface="Century Gothic"/>
              </a:rPr>
              <a:t>)</a:t>
            </a:r>
            <a:r>
              <a:rPr lang="en-US" sz="2400" dirty="0">
                <a:latin typeface="Century Gothic"/>
                <a:cs typeface="Century Gothic"/>
              </a:rPr>
              <a:t>: </a:t>
            </a:r>
            <a:r>
              <a:rPr lang="en-US" sz="2400" dirty="0" smtClean="0">
                <a:latin typeface="Century Gothic"/>
                <a:cs typeface="Century Gothic"/>
              </a:rPr>
              <a:t>return </a:t>
            </a:r>
            <a:r>
              <a:rPr lang="en-US" sz="2400" dirty="0">
                <a:latin typeface="Century Gothic"/>
                <a:cs typeface="Century Gothic"/>
              </a:rPr>
              <a:t>two trees: t</a:t>
            </a:r>
            <a:r>
              <a:rPr lang="en-US" sz="2400" baseline="-25000" dirty="0">
                <a:latin typeface="Century Gothic"/>
                <a:cs typeface="Century Gothic"/>
              </a:rPr>
              <a:t>1</a:t>
            </a:r>
            <a:r>
              <a:rPr lang="en-US" sz="2400" dirty="0">
                <a:latin typeface="Century Gothic"/>
                <a:cs typeface="Century Gothic"/>
              </a:rPr>
              <a:t>, </a:t>
            </a:r>
            <a:r>
              <a:rPr lang="en-US" sz="2400" dirty="0" smtClean="0">
                <a:latin typeface="Century Gothic"/>
                <a:cs typeface="Century Gothic"/>
              </a:rPr>
              <a:t>containing all items </a:t>
            </a:r>
            <a:r>
              <a:rPr lang="en-US" sz="2400" dirty="0">
                <a:latin typeface="Century Gothic"/>
                <a:cs typeface="Century Gothic"/>
              </a:rPr>
              <a:t>less than or equal to </a:t>
            </a:r>
            <a:r>
              <a:rPr lang="en-US" sz="2400" dirty="0" err="1">
                <a:latin typeface="Century Gothic"/>
                <a:cs typeface="Century Gothic"/>
              </a:rPr>
              <a:t>i</a:t>
            </a:r>
            <a:r>
              <a:rPr lang="en-US" sz="2400" dirty="0">
                <a:latin typeface="Century Gothic"/>
                <a:cs typeface="Century Gothic"/>
              </a:rPr>
              <a:t>, and t</a:t>
            </a:r>
            <a:r>
              <a:rPr lang="en-US" sz="2400" baseline="-25000" dirty="0">
                <a:latin typeface="Century Gothic"/>
                <a:cs typeface="Century Gothic"/>
              </a:rPr>
              <a:t>2</a:t>
            </a:r>
            <a:r>
              <a:rPr lang="en-US" sz="2400" dirty="0">
                <a:latin typeface="Century Gothic"/>
                <a:cs typeface="Century Gothic"/>
              </a:rPr>
              <a:t>, </a:t>
            </a:r>
            <a:r>
              <a:rPr lang="en-US" sz="2400" dirty="0" smtClean="0">
                <a:latin typeface="Century Gothic"/>
                <a:cs typeface="Century Gothic"/>
              </a:rPr>
              <a:t>containing items greater than </a:t>
            </a:r>
            <a:r>
              <a:rPr lang="en-US" sz="2400" dirty="0" err="1" smtClean="0">
                <a:latin typeface="Century Gothic"/>
                <a:cs typeface="Century Gothic"/>
              </a:rPr>
              <a:t>i</a:t>
            </a:r>
            <a:r>
              <a:rPr lang="en-US" sz="2400" dirty="0" smtClean="0">
                <a:latin typeface="Century Gothic"/>
                <a:cs typeface="Century Gothic"/>
              </a:rPr>
              <a:t>. This </a:t>
            </a:r>
            <a:r>
              <a:rPr lang="en-US" sz="2400" dirty="0">
                <a:latin typeface="Century Gothic"/>
                <a:cs typeface="Century Gothic"/>
              </a:rPr>
              <a:t>operation destroys t.</a:t>
            </a:r>
          </a:p>
          <a:p>
            <a:endParaRPr lang="en-US" sz="2400" dirty="0">
              <a:latin typeface="Century Gothic"/>
              <a:ea typeface="ＭＳ Ｐゴシック" charset="0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465357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9FD45F3-18F9-0B48-92CD-B631B1745931}" type="slidenum">
              <a:rPr lang="en-US" sz="1500">
                <a:latin typeface="Arial" charset="0"/>
              </a:rPr>
              <a:pPr/>
              <a:t>14</a:t>
            </a:fld>
            <a:endParaRPr lang="en-US" sz="1500">
              <a:latin typeface="Arial" charset="0"/>
            </a:endParaRPr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entury Gothic"/>
                <a:cs typeface="Century Gothic"/>
              </a:rPr>
              <a:t>Splay Tree: Implementing the Operations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338" y="914400"/>
            <a:ext cx="9288462" cy="6019800"/>
          </a:xfrm>
        </p:spPr>
        <p:txBody>
          <a:bodyPr/>
          <a:lstStyle/>
          <a:p>
            <a:r>
              <a:rPr lang="en-US" sz="2400" dirty="0">
                <a:solidFill>
                  <a:srgbClr val="FF0000"/>
                </a:solidFill>
                <a:latin typeface="Century Gothic"/>
                <a:cs typeface="Century Gothic"/>
              </a:rPr>
              <a:t>access (</a:t>
            </a:r>
            <a:r>
              <a:rPr lang="en-US" sz="2400" dirty="0" err="1">
                <a:solidFill>
                  <a:srgbClr val="FF0000"/>
                </a:solidFill>
                <a:latin typeface="Century Gothic"/>
                <a:cs typeface="Century Gothic"/>
              </a:rPr>
              <a:t>i,t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)</a:t>
            </a:r>
            <a:endParaRPr lang="en-US" sz="2400" dirty="0">
              <a:latin typeface="Century Gothic"/>
              <a:cs typeface="Century Gothic"/>
            </a:endParaRPr>
          </a:p>
          <a:p>
            <a:endParaRPr lang="en-US" sz="2400" dirty="0" smtClean="0">
              <a:latin typeface="Century Gothic"/>
              <a:ea typeface="ＭＳ Ｐゴシック" charset="0"/>
              <a:cs typeface="Century Gothic"/>
            </a:endParaRPr>
          </a:p>
          <a:p>
            <a:r>
              <a:rPr lang="en-US" sz="2400" dirty="0">
                <a:latin typeface="Century Gothic"/>
                <a:cs typeface="Century Gothic"/>
              </a:rPr>
              <a:t>S</a:t>
            </a:r>
            <a:r>
              <a:rPr lang="en-US" sz="2400" dirty="0" smtClean="0">
                <a:latin typeface="Century Gothic"/>
                <a:cs typeface="Century Gothic"/>
              </a:rPr>
              <a:t>earch </a:t>
            </a:r>
            <a:r>
              <a:rPr lang="en-US" sz="2400" dirty="0">
                <a:latin typeface="Century Gothic"/>
                <a:cs typeface="Century Gothic"/>
              </a:rPr>
              <a:t>down from the root, looking for </a:t>
            </a:r>
            <a:r>
              <a:rPr lang="en-US" sz="2400" dirty="0" err="1">
                <a:latin typeface="Century Gothic"/>
                <a:cs typeface="Century Gothic"/>
              </a:rPr>
              <a:t>i</a:t>
            </a:r>
            <a:r>
              <a:rPr lang="en-US" sz="2400" dirty="0">
                <a:latin typeface="Century Gothic"/>
                <a:cs typeface="Century Gothic"/>
              </a:rPr>
              <a:t>.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If </a:t>
            </a:r>
            <a:r>
              <a:rPr lang="en-US" sz="2400" dirty="0">
                <a:latin typeface="Century Gothic"/>
                <a:cs typeface="Century Gothic"/>
              </a:rPr>
              <a:t>search reaches a node x containing </a:t>
            </a:r>
            <a:r>
              <a:rPr lang="en-US" sz="2400" dirty="0" err="1">
                <a:latin typeface="Century Gothic"/>
                <a:cs typeface="Century Gothic"/>
              </a:rPr>
              <a:t>i</a:t>
            </a:r>
            <a:r>
              <a:rPr lang="en-US" sz="2400" dirty="0">
                <a:latin typeface="Century Gothic"/>
                <a:cs typeface="Century Gothic"/>
              </a:rPr>
              <a:t>, 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we splay at x </a:t>
            </a:r>
            <a:r>
              <a:rPr lang="en-US" sz="2400" dirty="0">
                <a:solidFill>
                  <a:srgbClr val="FF0000"/>
                </a:solidFill>
                <a:latin typeface="Century Gothic"/>
                <a:cs typeface="Century Gothic"/>
              </a:rPr>
              <a:t>and return 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the pointer </a:t>
            </a:r>
            <a:r>
              <a:rPr lang="en-US" sz="2400" dirty="0">
                <a:solidFill>
                  <a:srgbClr val="FF0000"/>
                </a:solidFill>
                <a:latin typeface="Century Gothic"/>
                <a:cs typeface="Century Gothic"/>
              </a:rPr>
              <a:t>to x.</a:t>
            </a:r>
          </a:p>
          <a:p>
            <a:endParaRPr lang="en-US" sz="2400" dirty="0">
              <a:latin typeface="Century Gothic"/>
              <a:cs typeface="Century Gothic"/>
            </a:endParaRPr>
          </a:p>
          <a:p>
            <a:r>
              <a:rPr lang="en-US" sz="2400" dirty="0">
                <a:latin typeface="Century Gothic"/>
                <a:cs typeface="Century Gothic"/>
              </a:rPr>
              <a:t> </a:t>
            </a:r>
            <a:r>
              <a:rPr lang="en-US" sz="2400" dirty="0" smtClean="0">
                <a:latin typeface="Century Gothic"/>
                <a:cs typeface="Century Gothic"/>
              </a:rPr>
              <a:t>If </a:t>
            </a:r>
            <a:r>
              <a:rPr lang="en-US" sz="2400" dirty="0">
                <a:latin typeface="Century Gothic"/>
                <a:cs typeface="Century Gothic"/>
              </a:rPr>
              <a:t>search reaches a null node, we </a:t>
            </a:r>
            <a:r>
              <a:rPr lang="en-US" sz="2400" dirty="0" smtClean="0">
                <a:latin typeface="Century Gothic"/>
                <a:cs typeface="Century Gothic"/>
              </a:rPr>
              <a:t>splay the </a:t>
            </a:r>
            <a:r>
              <a:rPr lang="en-US" sz="2400" dirty="0">
                <a:latin typeface="Century Gothic"/>
                <a:cs typeface="Century Gothic"/>
              </a:rPr>
              <a:t>last non-null node</a:t>
            </a:r>
            <a:r>
              <a:rPr lang="en-US" sz="2400" dirty="0" smtClean="0">
                <a:latin typeface="Century Gothic"/>
                <a:cs typeface="Century Gothic"/>
              </a:rPr>
              <a:t>, </a:t>
            </a:r>
            <a:r>
              <a:rPr lang="en-US" sz="2400" dirty="0">
                <a:latin typeface="Century Gothic"/>
                <a:cs typeface="Century Gothic"/>
              </a:rPr>
              <a:t>and return a null pointer.</a:t>
            </a:r>
          </a:p>
          <a:p>
            <a:endParaRPr lang="en-US" sz="2400" dirty="0"/>
          </a:p>
          <a:p>
            <a:endParaRPr lang="en-US" sz="2400" dirty="0">
              <a:latin typeface="Century Gothic"/>
              <a:ea typeface="ＭＳ Ｐゴシック" charset="0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801044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9FD45F3-18F9-0B48-92CD-B631B1745931}" type="slidenum">
              <a:rPr lang="en-US" sz="1500">
                <a:latin typeface="Arial" charset="0"/>
              </a:rPr>
              <a:pPr/>
              <a:t>15</a:t>
            </a:fld>
            <a:endParaRPr lang="en-US" sz="1500">
              <a:latin typeface="Arial" charset="0"/>
            </a:endParaRPr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entury Gothic"/>
                <a:cs typeface="Century Gothic"/>
              </a:rPr>
              <a:t>Illustration:  Access</a:t>
            </a:r>
            <a:r>
              <a:rPr lang="en-US" dirty="0" smtClean="0">
                <a:latin typeface="Century Gothic"/>
                <a:cs typeface="Century Gothic"/>
              </a:rPr>
              <a:t> 80</a:t>
            </a:r>
            <a:endParaRPr lang="en-US" dirty="0" smtClean="0">
              <a:latin typeface="Century Gothic"/>
              <a:cs typeface="Century Gothic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338" y="914400"/>
            <a:ext cx="9288462" cy="6019800"/>
          </a:xfrm>
        </p:spPr>
        <p:txBody>
          <a:bodyPr/>
          <a:lstStyle/>
          <a:p>
            <a:endParaRPr lang="en-US" sz="2400" dirty="0">
              <a:latin typeface="Century Gothic"/>
              <a:ea typeface="ＭＳ Ｐゴシック" charset="0"/>
              <a:cs typeface="Century Gothic"/>
            </a:endParaRPr>
          </a:p>
        </p:txBody>
      </p:sp>
      <p:pic>
        <p:nvPicPr>
          <p:cNvPr id="3" name="Picture 2" descr="splay6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57200" y="838200"/>
            <a:ext cx="8153400" cy="659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522656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9FD45F3-18F9-0B48-92CD-B631B1745931}" type="slidenum">
              <a:rPr lang="en-US" sz="1500">
                <a:latin typeface="Arial" charset="0"/>
              </a:rPr>
              <a:pPr/>
              <a:t>16</a:t>
            </a:fld>
            <a:endParaRPr lang="en-US" sz="1500">
              <a:latin typeface="Arial" charset="0"/>
            </a:endParaRPr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entury Gothic"/>
                <a:cs typeface="Century Gothic"/>
              </a:rPr>
              <a:t>Insert and Delete in Splay Trees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338" y="914400"/>
            <a:ext cx="9288462" cy="6019800"/>
          </a:xfrm>
        </p:spPr>
        <p:txBody>
          <a:bodyPr/>
          <a:lstStyle/>
          <a:p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Insert, delete easily </a:t>
            </a:r>
            <a:r>
              <a:rPr lang="en-US" sz="2400" dirty="0">
                <a:solidFill>
                  <a:srgbClr val="FF0000"/>
                </a:solidFill>
                <a:latin typeface="Century Gothic"/>
                <a:cs typeface="Century Gothic"/>
              </a:rPr>
              <a:t>implemented using join and split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.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Century Gothic"/>
                <a:cs typeface="Century Gothic"/>
              </a:rPr>
              <a:t>b</a:t>
            </a:r>
            <a:r>
              <a:rPr lang="en-US" sz="2000" dirty="0" smtClean="0">
                <a:solidFill>
                  <a:schemeClr val="tx1"/>
                </a:solidFill>
                <a:latin typeface="Century Gothic"/>
                <a:cs typeface="Century Gothic"/>
              </a:rPr>
              <a:t>ecause access(x) moves x to the root.</a:t>
            </a:r>
            <a:endParaRPr lang="en-US" sz="2000" dirty="0">
              <a:solidFill>
                <a:schemeClr val="tx1"/>
              </a:solidFill>
              <a:latin typeface="Century Gothic"/>
              <a:cs typeface="Century Gothic"/>
            </a:endParaRPr>
          </a:p>
          <a:p>
            <a:endParaRPr lang="en-US" sz="2400" dirty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For 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join</a:t>
            </a:r>
            <a:r>
              <a:rPr lang="en-US" sz="2400" dirty="0">
                <a:solidFill>
                  <a:srgbClr val="FF0000"/>
                </a:solidFill>
                <a:latin typeface="Century Gothic"/>
                <a:cs typeface="Century Gothic"/>
              </a:rPr>
              <a:t>(t</a:t>
            </a:r>
            <a:r>
              <a:rPr lang="en-US" sz="2400" baseline="-25000" dirty="0">
                <a:solidFill>
                  <a:srgbClr val="FF0000"/>
                </a:solidFill>
                <a:latin typeface="Century Gothic"/>
                <a:cs typeface="Century Gothic"/>
              </a:rPr>
              <a:t>1</a:t>
            </a:r>
            <a:r>
              <a:rPr lang="en-US" sz="2400" dirty="0">
                <a:solidFill>
                  <a:srgbClr val="FF0000"/>
                </a:solidFill>
                <a:latin typeface="Century Gothic"/>
                <a:cs typeface="Century Gothic"/>
              </a:rPr>
              <a:t>, t</a:t>
            </a:r>
            <a:r>
              <a:rPr lang="en-US" sz="2400" baseline="-25000" dirty="0">
                <a:solidFill>
                  <a:srgbClr val="FF0000"/>
                </a:solidFill>
                <a:latin typeface="Century Gothic"/>
                <a:cs typeface="Century Gothic"/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Century Gothic"/>
                <a:cs typeface="Century Gothic"/>
              </a:rPr>
              <a:t>)</a:t>
            </a:r>
            <a:r>
              <a:rPr lang="en-US" sz="2400" dirty="0">
                <a:latin typeface="Century Gothic"/>
                <a:cs typeface="Century Gothic"/>
              </a:rPr>
              <a:t>, </a:t>
            </a:r>
            <a:r>
              <a:rPr lang="en-US" sz="2400" dirty="0" smtClean="0">
                <a:latin typeface="Century Gothic"/>
                <a:cs typeface="Century Gothic"/>
              </a:rPr>
              <a:t>first </a:t>
            </a:r>
            <a:r>
              <a:rPr lang="en-US" sz="2400" dirty="0">
                <a:latin typeface="Century Gothic"/>
                <a:cs typeface="Century Gothic"/>
              </a:rPr>
              <a:t>access the largest item in t</a:t>
            </a:r>
            <a:r>
              <a:rPr lang="en-US" sz="2400" baseline="-25000" dirty="0">
                <a:latin typeface="Century Gothic"/>
                <a:cs typeface="Century Gothic"/>
              </a:rPr>
              <a:t>1</a:t>
            </a:r>
            <a:r>
              <a:rPr lang="en-US" sz="2400" dirty="0" smtClean="0">
                <a:latin typeface="Century Gothic"/>
                <a:cs typeface="Century Gothic"/>
              </a:rPr>
              <a:t>.</a:t>
            </a:r>
          </a:p>
          <a:p>
            <a:pPr lvl="1"/>
            <a:r>
              <a:rPr lang="en-US" sz="2000" dirty="0">
                <a:solidFill>
                  <a:srgbClr val="0033CC"/>
                </a:solidFill>
                <a:latin typeface="Century Gothic"/>
                <a:cs typeface="Century Gothic"/>
              </a:rPr>
              <a:t>Suppose this item is</a:t>
            </a:r>
            <a:r>
              <a:rPr lang="en-US" sz="2000" dirty="0" smtClean="0">
                <a:solidFill>
                  <a:srgbClr val="0033CC"/>
                </a:solidFill>
                <a:latin typeface="Century Gothic"/>
                <a:cs typeface="Century Gothic"/>
              </a:rPr>
              <a:t> </a:t>
            </a:r>
            <a:r>
              <a:rPr lang="en-US" sz="2000" dirty="0" err="1">
                <a:solidFill>
                  <a:srgbClr val="0033CC"/>
                </a:solidFill>
                <a:latin typeface="Century Gothic"/>
                <a:cs typeface="Century Gothic"/>
              </a:rPr>
              <a:t>x</a:t>
            </a:r>
            <a:r>
              <a:rPr lang="en-US" sz="2000" dirty="0" smtClean="0">
                <a:solidFill>
                  <a:srgbClr val="0033CC"/>
                </a:solidFill>
                <a:latin typeface="Century Gothic"/>
                <a:cs typeface="Century Gothic"/>
              </a:rPr>
              <a:t>. </a:t>
            </a:r>
            <a:r>
              <a:rPr lang="en-US" sz="2000" dirty="0">
                <a:solidFill>
                  <a:srgbClr val="0033CC"/>
                </a:solidFill>
                <a:latin typeface="Century Gothic"/>
                <a:cs typeface="Century Gothic"/>
              </a:rPr>
              <a:t>After the access,</a:t>
            </a:r>
            <a:r>
              <a:rPr lang="en-US" sz="2000" dirty="0" smtClean="0">
                <a:solidFill>
                  <a:srgbClr val="0033CC"/>
                </a:solidFill>
                <a:latin typeface="Century Gothic"/>
                <a:cs typeface="Century Gothic"/>
              </a:rPr>
              <a:t> </a:t>
            </a:r>
            <a:r>
              <a:rPr lang="en-US" sz="2000" dirty="0" err="1">
                <a:solidFill>
                  <a:srgbClr val="0033CC"/>
                </a:solidFill>
                <a:latin typeface="Century Gothic"/>
                <a:cs typeface="Century Gothic"/>
              </a:rPr>
              <a:t>x</a:t>
            </a:r>
            <a:r>
              <a:rPr lang="en-US" sz="2000" dirty="0" smtClean="0">
                <a:solidFill>
                  <a:srgbClr val="0033CC"/>
                </a:solidFill>
                <a:latin typeface="Century Gothic"/>
                <a:cs typeface="Century Gothic"/>
              </a:rPr>
              <a:t> </a:t>
            </a:r>
            <a:r>
              <a:rPr lang="en-US" sz="2000" dirty="0">
                <a:solidFill>
                  <a:srgbClr val="0033CC"/>
                </a:solidFill>
                <a:latin typeface="Century Gothic"/>
                <a:cs typeface="Century Gothic"/>
              </a:rPr>
              <a:t>is at the root of t</a:t>
            </a:r>
            <a:r>
              <a:rPr lang="en-US" sz="2000" baseline="-25000" dirty="0">
                <a:solidFill>
                  <a:srgbClr val="0033CC"/>
                </a:solidFill>
                <a:latin typeface="Century Gothic"/>
                <a:cs typeface="Century Gothic"/>
              </a:rPr>
              <a:t>1</a:t>
            </a:r>
            <a:r>
              <a:rPr lang="en-US" sz="2000" dirty="0" smtClean="0">
                <a:solidFill>
                  <a:srgbClr val="0033CC"/>
                </a:solidFill>
                <a:latin typeface="Century Gothic"/>
                <a:cs typeface="Century Gothic"/>
              </a:rPr>
              <a:t>.</a:t>
            </a:r>
            <a:endParaRPr lang="en-US" sz="2000" dirty="0">
              <a:solidFill>
                <a:srgbClr val="0033CC"/>
              </a:solidFill>
              <a:latin typeface="Century Gothic"/>
              <a:cs typeface="Century Gothic"/>
            </a:endParaRPr>
          </a:p>
          <a:p>
            <a:pPr lvl="1"/>
            <a:r>
              <a:rPr lang="en-US" sz="2000" dirty="0" smtClean="0">
                <a:solidFill>
                  <a:srgbClr val="FF0000"/>
                </a:solidFill>
                <a:latin typeface="Century Gothic"/>
                <a:cs typeface="Century Gothic"/>
              </a:rPr>
              <a:t>Because</a:t>
            </a:r>
            <a:r>
              <a:rPr lang="en-US" sz="2000" dirty="0" smtClean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Century Gothic"/>
                <a:cs typeface="Century Gothic"/>
              </a:rPr>
              <a:t>x</a:t>
            </a:r>
            <a:r>
              <a:rPr lang="en-US" sz="2000" dirty="0" smtClean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entury Gothic"/>
                <a:cs typeface="Century Gothic"/>
              </a:rPr>
              <a:t>is the largest item in t</a:t>
            </a:r>
            <a:r>
              <a:rPr lang="en-US" sz="2000" baseline="-25000" dirty="0">
                <a:solidFill>
                  <a:srgbClr val="FF0000"/>
                </a:solidFill>
                <a:latin typeface="Century Gothic"/>
                <a:cs typeface="Century Gothic"/>
              </a:rPr>
              <a:t>1</a:t>
            </a:r>
            <a:r>
              <a:rPr lang="en-US" sz="2000" dirty="0">
                <a:solidFill>
                  <a:srgbClr val="FF0000"/>
                </a:solidFill>
                <a:latin typeface="Century Gothic"/>
                <a:cs typeface="Century Gothic"/>
              </a:rPr>
              <a:t>, the root must have a </a:t>
            </a:r>
            <a:r>
              <a:rPr lang="en-US" sz="2000" dirty="0" smtClean="0">
                <a:solidFill>
                  <a:srgbClr val="FF0000"/>
                </a:solidFill>
                <a:latin typeface="Century Gothic"/>
                <a:cs typeface="Century Gothic"/>
              </a:rPr>
              <a:t>null right </a:t>
            </a:r>
            <a:r>
              <a:rPr lang="en-US" sz="2000" dirty="0">
                <a:solidFill>
                  <a:srgbClr val="FF0000"/>
                </a:solidFill>
                <a:latin typeface="Century Gothic"/>
                <a:cs typeface="Century Gothic"/>
              </a:rPr>
              <a:t>child. Simply make t</a:t>
            </a:r>
            <a:r>
              <a:rPr lang="en-US" sz="2000" baseline="-25000" dirty="0">
                <a:solidFill>
                  <a:srgbClr val="FF0000"/>
                </a:solidFill>
                <a:latin typeface="Century Gothic"/>
                <a:cs typeface="Century Gothic"/>
              </a:rPr>
              <a:t>2</a:t>
            </a:r>
            <a:r>
              <a:rPr lang="en-US" sz="2000" dirty="0">
                <a:solidFill>
                  <a:srgbClr val="FF0000"/>
                </a:solidFill>
                <a:latin typeface="Century Gothic"/>
                <a:cs typeface="Century Gothic"/>
              </a:rPr>
              <a:t>'s root to be the right child of t</a:t>
            </a:r>
            <a:r>
              <a:rPr lang="en-US" sz="2000" baseline="-25000" dirty="0">
                <a:solidFill>
                  <a:srgbClr val="FF0000"/>
                </a:solidFill>
                <a:latin typeface="Century Gothic"/>
                <a:cs typeface="Century Gothic"/>
              </a:rPr>
              <a:t>1</a:t>
            </a:r>
            <a:r>
              <a:rPr lang="en-US" sz="2000" dirty="0">
                <a:solidFill>
                  <a:srgbClr val="FF0000"/>
                </a:solidFill>
                <a:latin typeface="Century Gothic"/>
                <a:cs typeface="Century Gothic"/>
              </a:rPr>
              <a:t>.</a:t>
            </a:r>
          </a:p>
          <a:p>
            <a:pPr lvl="1"/>
            <a:r>
              <a:rPr lang="en-US" sz="2000" dirty="0">
                <a:latin typeface="Century Gothic"/>
                <a:cs typeface="Century Gothic"/>
              </a:rPr>
              <a:t> </a:t>
            </a:r>
            <a:r>
              <a:rPr lang="en-US" sz="2000" dirty="0" smtClean="0">
                <a:latin typeface="Century Gothic"/>
                <a:cs typeface="Century Gothic"/>
              </a:rPr>
              <a:t>Return </a:t>
            </a:r>
            <a:r>
              <a:rPr lang="en-US" sz="2000" dirty="0">
                <a:latin typeface="Century Gothic"/>
                <a:cs typeface="Century Gothic"/>
              </a:rPr>
              <a:t>the resulting tree.</a:t>
            </a:r>
          </a:p>
          <a:p>
            <a:endParaRPr lang="en-US" sz="2400" dirty="0">
              <a:latin typeface="Century Gothic"/>
              <a:cs typeface="Century Gothic"/>
            </a:endParaRPr>
          </a:p>
          <a:p>
            <a:r>
              <a:rPr lang="en-US" sz="2400" dirty="0">
                <a:latin typeface="Century Gothic"/>
                <a:cs typeface="Century Gothic"/>
              </a:rPr>
              <a:t> </a:t>
            </a:r>
            <a:r>
              <a:rPr lang="en-US" sz="2400" dirty="0" smtClean="0">
                <a:latin typeface="Century Gothic"/>
                <a:cs typeface="Century Gothic"/>
              </a:rPr>
              <a:t>For 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split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(</a:t>
            </a:r>
            <a:r>
              <a:rPr lang="en-US" sz="2400" dirty="0" err="1">
                <a:solidFill>
                  <a:srgbClr val="FF0000"/>
                </a:solidFill>
                <a:latin typeface="Century Gothic"/>
                <a:cs typeface="Century Gothic"/>
              </a:rPr>
              <a:t>x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,</a:t>
            </a:r>
            <a:r>
              <a:rPr lang="en-US" sz="2400" dirty="0" err="1">
                <a:solidFill>
                  <a:srgbClr val="FF0000"/>
                </a:solidFill>
                <a:latin typeface="Century Gothic"/>
                <a:cs typeface="Century Gothic"/>
              </a:rPr>
              <a:t>t</a:t>
            </a:r>
            <a:r>
              <a:rPr lang="en-US" sz="2400" dirty="0">
                <a:solidFill>
                  <a:srgbClr val="FF0000"/>
                </a:solidFill>
                <a:latin typeface="Century Gothic"/>
                <a:cs typeface="Century Gothic"/>
              </a:rPr>
              <a:t>)</a:t>
            </a:r>
            <a:r>
              <a:rPr lang="en-US" sz="2400" dirty="0">
                <a:latin typeface="Century Gothic"/>
                <a:cs typeface="Century Gothic"/>
              </a:rPr>
              <a:t>, first </a:t>
            </a:r>
            <a:r>
              <a:rPr lang="en-US" sz="2400" dirty="0" smtClean="0">
                <a:latin typeface="Century Gothic"/>
                <a:cs typeface="Century Gothic"/>
              </a:rPr>
              <a:t>do </a:t>
            </a:r>
            <a:r>
              <a:rPr lang="en-US" sz="2400" dirty="0" err="1" smtClean="0">
                <a:latin typeface="Century Gothic"/>
                <a:cs typeface="Century Gothic"/>
              </a:rPr>
              <a:t>access</a:t>
            </a:r>
            <a:r>
              <a:rPr lang="en-US" sz="2400" dirty="0" err="1" smtClean="0">
                <a:latin typeface="Century Gothic"/>
                <a:cs typeface="Century Gothic"/>
              </a:rPr>
              <a:t>(x,</a:t>
            </a:r>
            <a:r>
              <a:rPr lang="en-US" sz="2400" dirty="0" err="1">
                <a:latin typeface="Century Gothic"/>
                <a:cs typeface="Century Gothic"/>
              </a:rPr>
              <a:t>t</a:t>
            </a:r>
            <a:r>
              <a:rPr lang="en-US" sz="2400" dirty="0">
                <a:latin typeface="Century Gothic"/>
                <a:cs typeface="Century Gothic"/>
              </a:rPr>
              <a:t>).</a:t>
            </a:r>
          </a:p>
          <a:p>
            <a:pPr lvl="1"/>
            <a:r>
              <a:rPr lang="en-US" sz="2000" dirty="0" smtClean="0">
                <a:latin typeface="Century Gothic"/>
                <a:cs typeface="Century Gothic"/>
              </a:rPr>
              <a:t>If </a:t>
            </a:r>
            <a:r>
              <a:rPr lang="en-US" sz="2000" dirty="0">
                <a:latin typeface="Century Gothic"/>
                <a:cs typeface="Century Gothic"/>
              </a:rPr>
              <a:t>root </a:t>
            </a:r>
            <a:r>
              <a:rPr lang="en-US" sz="2000" dirty="0" smtClean="0">
                <a:latin typeface="Century Gothic"/>
                <a:cs typeface="Century Gothic"/>
              </a:rPr>
              <a:t>&gt;</a:t>
            </a:r>
            <a:r>
              <a:rPr lang="en-US" sz="2000" dirty="0" smtClean="0">
                <a:latin typeface="Century Gothic"/>
                <a:cs typeface="Century Gothic"/>
              </a:rPr>
              <a:t> </a:t>
            </a:r>
            <a:r>
              <a:rPr lang="en-US" sz="2000" dirty="0" err="1" smtClean="0">
                <a:latin typeface="Century Gothic"/>
                <a:cs typeface="Century Gothic"/>
              </a:rPr>
              <a:t>x</a:t>
            </a:r>
            <a:r>
              <a:rPr lang="en-US" sz="2000" dirty="0" smtClean="0">
                <a:latin typeface="Century Gothic"/>
                <a:cs typeface="Century Gothic"/>
              </a:rPr>
              <a:t>, </a:t>
            </a:r>
            <a:r>
              <a:rPr lang="en-US" sz="2000" dirty="0">
                <a:latin typeface="Century Gothic"/>
                <a:cs typeface="Century Gothic"/>
              </a:rPr>
              <a:t>then break the </a:t>
            </a:r>
            <a:r>
              <a:rPr lang="en-US" sz="2000" dirty="0" smtClean="0">
                <a:latin typeface="Century Gothic"/>
                <a:cs typeface="Century Gothic"/>
              </a:rPr>
              <a:t>left child </a:t>
            </a:r>
            <a:r>
              <a:rPr lang="en-US" sz="2000" dirty="0">
                <a:latin typeface="Century Gothic"/>
                <a:cs typeface="Century Gothic"/>
              </a:rPr>
              <a:t>link from the root, and return the two </a:t>
            </a:r>
            <a:r>
              <a:rPr lang="en-US" sz="2000" dirty="0" err="1">
                <a:latin typeface="Century Gothic"/>
                <a:cs typeface="Century Gothic"/>
              </a:rPr>
              <a:t>subtrees</a:t>
            </a:r>
            <a:r>
              <a:rPr lang="en-US" sz="2000" dirty="0">
                <a:latin typeface="Century Gothic"/>
                <a:cs typeface="Century Gothic"/>
              </a:rPr>
              <a:t>.</a:t>
            </a:r>
          </a:p>
          <a:p>
            <a:pPr lvl="1"/>
            <a:r>
              <a:rPr lang="en-US" sz="2000" dirty="0" smtClean="0">
                <a:latin typeface="Century Gothic"/>
                <a:cs typeface="Century Gothic"/>
              </a:rPr>
              <a:t>Otherwise</a:t>
            </a:r>
            <a:r>
              <a:rPr lang="en-US" sz="2000" dirty="0">
                <a:latin typeface="Century Gothic"/>
                <a:cs typeface="Century Gothic"/>
              </a:rPr>
              <a:t>, break the right child link from the root, </a:t>
            </a:r>
            <a:r>
              <a:rPr lang="en-US" sz="2000" dirty="0" smtClean="0">
                <a:latin typeface="Century Gothic"/>
                <a:cs typeface="Century Gothic"/>
              </a:rPr>
              <a:t>and return the two </a:t>
            </a:r>
            <a:r>
              <a:rPr lang="en-US" sz="2000" dirty="0" err="1" smtClean="0">
                <a:latin typeface="Century Gothic"/>
                <a:cs typeface="Century Gothic"/>
              </a:rPr>
              <a:t>subtrees</a:t>
            </a:r>
            <a:r>
              <a:rPr lang="en-US" sz="2000" dirty="0" smtClean="0">
                <a:latin typeface="Century Gothic"/>
                <a:cs typeface="Century Gothic"/>
              </a:rPr>
              <a:t>.</a:t>
            </a:r>
            <a:endParaRPr lang="en-US" sz="2000" dirty="0">
              <a:latin typeface="Century Gothic"/>
              <a:cs typeface="Century Gothic"/>
            </a:endParaRPr>
          </a:p>
          <a:p>
            <a:r>
              <a:rPr lang="en-US" sz="2000" dirty="0" smtClean="0">
                <a:latin typeface="Century Gothic"/>
                <a:cs typeface="Century Gothic"/>
              </a:rPr>
              <a:t>In all cases, special care if one of </a:t>
            </a:r>
            <a:r>
              <a:rPr lang="en-US" sz="2000" dirty="0" err="1" smtClean="0">
                <a:latin typeface="Century Gothic"/>
                <a:cs typeface="Century Gothic"/>
              </a:rPr>
              <a:t>subtrees</a:t>
            </a:r>
            <a:r>
              <a:rPr lang="en-US" sz="2000" dirty="0" smtClean="0">
                <a:latin typeface="Century Gothic"/>
                <a:cs typeface="Century Gothic"/>
              </a:rPr>
              <a:t> is empty.</a:t>
            </a:r>
            <a:endParaRPr lang="en-US" sz="20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014474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9FD45F3-18F9-0B48-92CD-B631B1745931}" type="slidenum">
              <a:rPr lang="en-US" sz="1500">
                <a:latin typeface="Arial" charset="0"/>
              </a:rPr>
              <a:pPr/>
              <a:t>17</a:t>
            </a:fld>
            <a:endParaRPr lang="en-US" sz="1500">
              <a:latin typeface="Arial" charset="0"/>
            </a:endParaRPr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entury Gothic"/>
                <a:cs typeface="Century Gothic"/>
              </a:rPr>
              <a:t>Insert in Splay Trees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338" y="914400"/>
            <a:ext cx="9288462" cy="6019800"/>
          </a:xfrm>
        </p:spPr>
        <p:txBody>
          <a:bodyPr/>
          <a:lstStyle/>
          <a:p>
            <a:r>
              <a:rPr lang="en-US" sz="2400" dirty="0" smtClean="0">
                <a:latin typeface="Century Gothic"/>
                <a:cs typeface="Century Gothic"/>
              </a:rPr>
              <a:t>To </a:t>
            </a:r>
            <a:r>
              <a:rPr lang="en-US" sz="2400" dirty="0">
                <a:latin typeface="Century Gothic"/>
                <a:cs typeface="Century Gothic"/>
              </a:rPr>
              <a:t>do </a:t>
            </a:r>
            <a:r>
              <a:rPr lang="en-US" sz="2400" dirty="0" err="1">
                <a:latin typeface="Century Gothic"/>
                <a:cs typeface="Century Gothic"/>
              </a:rPr>
              <a:t>insert</a:t>
            </a:r>
            <a:r>
              <a:rPr lang="en-US" sz="2400" dirty="0" err="1" smtClean="0">
                <a:latin typeface="Century Gothic"/>
                <a:cs typeface="Century Gothic"/>
              </a:rPr>
              <a:t>(</a:t>
            </a:r>
            <a:r>
              <a:rPr lang="en-US" sz="2400" dirty="0" err="1">
                <a:latin typeface="Century Gothic"/>
                <a:cs typeface="Century Gothic"/>
              </a:rPr>
              <a:t>x</a:t>
            </a:r>
            <a:r>
              <a:rPr lang="en-US" sz="2400" dirty="0" err="1" smtClean="0">
                <a:latin typeface="Century Gothic"/>
                <a:cs typeface="Century Gothic"/>
              </a:rPr>
              <a:t>,</a:t>
            </a:r>
            <a:r>
              <a:rPr lang="en-US" sz="2400" dirty="0" err="1">
                <a:latin typeface="Century Gothic"/>
                <a:cs typeface="Century Gothic"/>
              </a:rPr>
              <a:t>t</a:t>
            </a:r>
            <a:r>
              <a:rPr lang="en-US" sz="2400" dirty="0">
                <a:latin typeface="Century Gothic"/>
                <a:cs typeface="Century Gothic"/>
              </a:rPr>
              <a:t>), perform </a:t>
            </a:r>
            <a:r>
              <a:rPr lang="en-US" sz="2400" dirty="0" err="1">
                <a:latin typeface="Century Gothic"/>
                <a:cs typeface="Century Gothic"/>
              </a:rPr>
              <a:t>split</a:t>
            </a:r>
            <a:r>
              <a:rPr lang="en-US" sz="2400" dirty="0" err="1" smtClean="0">
                <a:latin typeface="Century Gothic"/>
                <a:cs typeface="Century Gothic"/>
              </a:rPr>
              <a:t>(x,</a:t>
            </a:r>
            <a:r>
              <a:rPr lang="en-US" sz="2400" dirty="0" err="1">
                <a:latin typeface="Century Gothic"/>
                <a:cs typeface="Century Gothic"/>
              </a:rPr>
              <a:t>t</a:t>
            </a:r>
            <a:r>
              <a:rPr lang="en-US" sz="2400" dirty="0">
                <a:latin typeface="Century Gothic"/>
                <a:cs typeface="Century Gothic"/>
              </a:rPr>
              <a:t>). </a:t>
            </a:r>
            <a:endParaRPr lang="en-US" sz="2400" dirty="0" smtClean="0">
              <a:latin typeface="Century Gothic"/>
              <a:cs typeface="Century Gothic"/>
            </a:endParaRPr>
          </a:p>
          <a:p>
            <a:pPr lvl="1"/>
            <a:r>
              <a:rPr lang="en-US" sz="2400" dirty="0" smtClean="0">
                <a:latin typeface="Century Gothic"/>
                <a:cs typeface="Century Gothic"/>
              </a:rPr>
              <a:t>Replace </a:t>
            </a:r>
            <a:r>
              <a:rPr lang="en-US" sz="2400" dirty="0">
                <a:latin typeface="Century Gothic"/>
                <a:cs typeface="Century Gothic"/>
              </a:rPr>
              <a:t>t with a new </a:t>
            </a:r>
            <a:r>
              <a:rPr lang="en-US" sz="2400" dirty="0" smtClean="0">
                <a:latin typeface="Century Gothic"/>
                <a:cs typeface="Century Gothic"/>
              </a:rPr>
              <a:t>tree consisting </a:t>
            </a:r>
            <a:r>
              <a:rPr lang="en-US" sz="2400" dirty="0">
                <a:latin typeface="Century Gothic"/>
                <a:cs typeface="Century Gothic"/>
              </a:rPr>
              <a:t>of a </a:t>
            </a:r>
            <a:r>
              <a:rPr lang="en-US" sz="2400" dirty="0">
                <a:solidFill>
                  <a:srgbClr val="FF0000"/>
                </a:solidFill>
                <a:latin typeface="Century Gothic"/>
                <a:cs typeface="Century Gothic"/>
              </a:rPr>
              <a:t>new root node containing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Century Gothic"/>
                <a:cs typeface="Century Gothic"/>
              </a:rPr>
              <a:t>x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, </a:t>
            </a:r>
            <a:r>
              <a:rPr lang="en-US" sz="2400" dirty="0">
                <a:solidFill>
                  <a:srgbClr val="FF0000"/>
                </a:solidFill>
                <a:latin typeface="Century Gothic"/>
                <a:cs typeface="Century Gothic"/>
              </a:rPr>
              <a:t>whose left and 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right 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subtrees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Century Gothic"/>
                <a:cs typeface="Century Gothic"/>
              </a:rPr>
              <a:t>are t</a:t>
            </a:r>
            <a:r>
              <a:rPr lang="en-US" sz="2400" baseline="-25000" dirty="0">
                <a:solidFill>
                  <a:srgbClr val="FF0000"/>
                </a:solidFill>
                <a:latin typeface="Century Gothic"/>
                <a:cs typeface="Century Gothic"/>
              </a:rPr>
              <a:t>1</a:t>
            </a:r>
            <a:r>
              <a:rPr lang="en-US" sz="2400" dirty="0">
                <a:solidFill>
                  <a:srgbClr val="FF0000"/>
                </a:solidFill>
                <a:latin typeface="Century Gothic"/>
                <a:cs typeface="Century Gothic"/>
              </a:rPr>
              <a:t> and t</a:t>
            </a:r>
            <a:r>
              <a:rPr lang="en-US" sz="2400" baseline="-25000" dirty="0">
                <a:solidFill>
                  <a:srgbClr val="FF0000"/>
                </a:solidFill>
                <a:latin typeface="Century Gothic"/>
                <a:cs typeface="Century Gothic"/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lang="en-US" sz="2400" dirty="0">
                <a:latin typeface="Century Gothic"/>
                <a:cs typeface="Century Gothic"/>
              </a:rPr>
              <a:t>returned by the split.</a:t>
            </a:r>
          </a:p>
          <a:p>
            <a:endParaRPr lang="en-US" sz="2400" dirty="0"/>
          </a:p>
          <a:p>
            <a:endParaRPr lang="en-US" sz="24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778086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9FD45F3-18F9-0B48-92CD-B631B1745931}" type="slidenum">
              <a:rPr lang="en-US" sz="1500">
                <a:latin typeface="Arial" charset="0"/>
              </a:rPr>
              <a:pPr/>
              <a:t>18</a:t>
            </a:fld>
            <a:endParaRPr lang="en-US" sz="1500">
              <a:latin typeface="Arial" charset="0"/>
            </a:endParaRPr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Century Gothic"/>
                <a:cs typeface="Century Gothic"/>
              </a:rPr>
              <a:t>Illustration</a:t>
            </a:r>
            <a:endParaRPr lang="en-US" dirty="0" smtClean="0">
              <a:latin typeface="Century Gothic"/>
              <a:cs typeface="Century Gothic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338" y="914400"/>
            <a:ext cx="9288462" cy="6019800"/>
          </a:xfrm>
        </p:spPr>
        <p:txBody>
          <a:bodyPr/>
          <a:lstStyle/>
          <a:p>
            <a:endParaRPr lang="en-US" sz="2400" dirty="0">
              <a:latin typeface="Century Gothic"/>
              <a:ea typeface="ＭＳ Ｐゴシック" charset="0"/>
              <a:cs typeface="Century Gothic"/>
            </a:endParaRPr>
          </a:p>
        </p:txBody>
      </p:sp>
      <p:pic>
        <p:nvPicPr>
          <p:cNvPr id="3" name="Picture 2" descr="splay6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57200" y="838200"/>
            <a:ext cx="8153400" cy="659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71018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55C89AC-4730-5442-B523-81BD2690352C}" type="slidenum">
              <a:rPr lang="en-US" sz="1500">
                <a:latin typeface="Arial" charset="0"/>
              </a:rPr>
              <a:pPr/>
              <a:t>1</a:t>
            </a:fld>
            <a:endParaRPr lang="en-US" sz="1500">
              <a:latin typeface="Arial" charset="0"/>
            </a:endParaRPr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entury Gothic"/>
                <a:cs typeface="Century Gothic"/>
              </a:rPr>
              <a:t>Splay trees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338" y="914400"/>
            <a:ext cx="9288462" cy="6019800"/>
          </a:xfrm>
        </p:spPr>
        <p:txBody>
          <a:bodyPr/>
          <a:lstStyle/>
          <a:p>
            <a:r>
              <a:rPr lang="en-US" dirty="0">
                <a:latin typeface="Century Gothic"/>
                <a:cs typeface="Century Gothic"/>
              </a:rPr>
              <a:t>Invented by </a:t>
            </a:r>
            <a:r>
              <a:rPr lang="en-US" dirty="0" err="1" smtClean="0">
                <a:latin typeface="Century Gothic"/>
                <a:cs typeface="Century Gothic"/>
              </a:rPr>
              <a:t>Sleator</a:t>
            </a:r>
            <a:r>
              <a:rPr lang="en-US" dirty="0" smtClean="0">
                <a:latin typeface="Century Gothic"/>
                <a:cs typeface="Century Gothic"/>
              </a:rPr>
              <a:t> </a:t>
            </a:r>
            <a:r>
              <a:rPr lang="en-US" dirty="0">
                <a:latin typeface="Century Gothic"/>
                <a:cs typeface="Century Gothic"/>
              </a:rPr>
              <a:t>and </a:t>
            </a:r>
            <a:r>
              <a:rPr lang="en-US" dirty="0" err="1" smtClean="0">
                <a:latin typeface="Century Gothic"/>
                <a:cs typeface="Century Gothic"/>
              </a:rPr>
              <a:t>Tarjan</a:t>
            </a:r>
            <a:r>
              <a:rPr lang="en-US" dirty="0">
                <a:latin typeface="Century Gothic"/>
                <a:cs typeface="Century Gothic"/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rgbClr val="0033CC"/>
                </a:solidFill>
                <a:latin typeface="Century Gothic"/>
                <a:cs typeface="Century Gothic"/>
              </a:rPr>
              <a:t> </a:t>
            </a:r>
            <a:r>
              <a:rPr lang="en-US" dirty="0" smtClean="0">
                <a:solidFill>
                  <a:srgbClr val="0033CC"/>
                </a:solidFill>
                <a:latin typeface="Century Gothic"/>
                <a:cs typeface="Century Gothic"/>
              </a:rPr>
              <a:t> </a:t>
            </a:r>
            <a:r>
              <a:rPr lang="en-US" sz="2400" dirty="0" smtClean="0">
                <a:solidFill>
                  <a:srgbClr val="0033CC"/>
                </a:solidFill>
                <a:latin typeface="Century Gothic"/>
                <a:cs typeface="Century Gothic"/>
              </a:rPr>
              <a:t>Self</a:t>
            </a:r>
            <a:r>
              <a:rPr lang="en-US" sz="2400" dirty="0">
                <a:solidFill>
                  <a:srgbClr val="0033CC"/>
                </a:solidFill>
                <a:latin typeface="Century Gothic"/>
                <a:cs typeface="Century Gothic"/>
              </a:rPr>
              <a:t>-adjusting Binary Search </a:t>
            </a:r>
            <a:r>
              <a:rPr lang="en-US" sz="2400" dirty="0" smtClean="0">
                <a:solidFill>
                  <a:srgbClr val="0033CC"/>
                </a:solidFill>
                <a:latin typeface="Century Gothic"/>
                <a:cs typeface="Century Gothic"/>
              </a:rPr>
              <a:t>Trees. JACM</a:t>
            </a:r>
            <a:r>
              <a:rPr lang="en-US" sz="2400" dirty="0">
                <a:solidFill>
                  <a:srgbClr val="0033CC"/>
                </a:solidFill>
                <a:latin typeface="Century Gothic"/>
                <a:cs typeface="Century Gothic"/>
              </a:rPr>
              <a:t>, pp. 652-686, </a:t>
            </a:r>
            <a:r>
              <a:rPr lang="en-US" sz="2400" dirty="0" smtClean="0">
                <a:solidFill>
                  <a:srgbClr val="0033CC"/>
                </a:solidFill>
                <a:latin typeface="Century Gothic"/>
                <a:cs typeface="Century Gothic"/>
              </a:rPr>
              <a:t>1985.</a:t>
            </a:r>
          </a:p>
          <a:p>
            <a:pPr marL="0" indent="0">
              <a:buNone/>
            </a:pPr>
            <a:endParaRPr lang="en-US" dirty="0">
              <a:latin typeface="Century Gothic"/>
              <a:cs typeface="Century Gothic"/>
            </a:endParaRPr>
          </a:p>
          <a:p>
            <a:r>
              <a:rPr lang="en-US" dirty="0" smtClean="0">
                <a:latin typeface="Century Gothic"/>
                <a:cs typeface="Century Gothic"/>
              </a:rPr>
              <a:t> BSTs (</a:t>
            </a:r>
            <a:r>
              <a:rPr lang="en-US" dirty="0">
                <a:latin typeface="Century Gothic"/>
                <a:cs typeface="Century Gothic"/>
              </a:rPr>
              <a:t>AVL, weight balanced, B-</a:t>
            </a:r>
            <a:r>
              <a:rPr lang="en-US" dirty="0" smtClean="0">
                <a:latin typeface="Century Gothic"/>
                <a:cs typeface="Century Gothic"/>
              </a:rPr>
              <a:t>Trees) </a:t>
            </a:r>
            <a:r>
              <a:rPr lang="en-US" dirty="0">
                <a:latin typeface="Century Gothic"/>
                <a:cs typeface="Century Gothic"/>
              </a:rPr>
              <a:t>have </a:t>
            </a:r>
            <a:endParaRPr lang="en-US" dirty="0" smtClean="0">
              <a:latin typeface="Century Gothic"/>
              <a:cs typeface="Century Gothic"/>
            </a:endParaRPr>
          </a:p>
          <a:p>
            <a:pPr lvl="1"/>
            <a:r>
              <a:rPr lang="en-US" sz="2400" dirty="0" smtClean="0">
                <a:latin typeface="Century Gothic"/>
                <a:cs typeface="Century Gothic"/>
              </a:rPr>
              <a:t>O</a:t>
            </a:r>
            <a:r>
              <a:rPr lang="en-US" sz="2400" dirty="0">
                <a:latin typeface="Century Gothic"/>
                <a:cs typeface="Century Gothic"/>
              </a:rPr>
              <a:t>(log n) </a:t>
            </a:r>
            <a:r>
              <a:rPr lang="en-US" sz="2400" dirty="0" smtClean="0">
                <a:latin typeface="Century Gothic"/>
                <a:cs typeface="Century Gothic"/>
              </a:rPr>
              <a:t>worst </a:t>
            </a:r>
            <a:r>
              <a:rPr lang="en-US" sz="2400" dirty="0">
                <a:latin typeface="Century Gothic"/>
                <a:cs typeface="Century Gothic"/>
              </a:rPr>
              <a:t>case </a:t>
            </a:r>
            <a:r>
              <a:rPr lang="en-US" sz="2400" dirty="0" smtClean="0">
                <a:latin typeface="Century Gothic"/>
                <a:cs typeface="Century Gothic"/>
              </a:rPr>
              <a:t>search </a:t>
            </a:r>
          </a:p>
          <a:p>
            <a:pPr lvl="1"/>
            <a:r>
              <a:rPr lang="en-US" sz="2400" dirty="0" smtClean="0">
                <a:latin typeface="Century Gothic"/>
                <a:cs typeface="Century Gothic"/>
              </a:rPr>
              <a:t>but </a:t>
            </a:r>
            <a:r>
              <a:rPr lang="en-US" sz="2400" dirty="0">
                <a:latin typeface="Century Gothic"/>
                <a:cs typeface="Century Gothic"/>
              </a:rPr>
              <a:t>are </a:t>
            </a:r>
            <a:r>
              <a:rPr lang="en-US" sz="2400" dirty="0" smtClean="0">
                <a:latin typeface="Century Gothic"/>
                <a:cs typeface="Century Gothic"/>
              </a:rPr>
              <a:t>complicated </a:t>
            </a:r>
            <a:r>
              <a:rPr lang="en-US" sz="2400" dirty="0">
                <a:latin typeface="Century Gothic"/>
                <a:cs typeface="Century Gothic"/>
              </a:rPr>
              <a:t>to </a:t>
            </a:r>
            <a:r>
              <a:rPr lang="en-US" sz="2400" dirty="0" smtClean="0">
                <a:latin typeface="Century Gothic"/>
                <a:cs typeface="Century Gothic"/>
              </a:rPr>
              <a:t>implement</a:t>
            </a:r>
            <a:r>
              <a:rPr lang="en-US" sz="2400" dirty="0">
                <a:latin typeface="Century Gothic"/>
                <a:cs typeface="Century Gothic"/>
              </a:rPr>
              <a:t> </a:t>
            </a:r>
            <a:r>
              <a:rPr lang="en-US" sz="2400" dirty="0" smtClean="0">
                <a:latin typeface="Century Gothic"/>
                <a:cs typeface="Century Gothic"/>
              </a:rPr>
              <a:t>and/or require </a:t>
            </a:r>
            <a:r>
              <a:rPr lang="en-US" sz="2400" dirty="0">
                <a:latin typeface="Century Gothic"/>
                <a:cs typeface="Century Gothic"/>
              </a:rPr>
              <a:t>extra space for </a:t>
            </a:r>
            <a:r>
              <a:rPr lang="en-US" sz="2400" dirty="0" smtClean="0">
                <a:latin typeface="Century Gothic"/>
                <a:cs typeface="Century Gothic"/>
              </a:rPr>
              <a:t>balance</a:t>
            </a:r>
          </a:p>
          <a:p>
            <a:pPr lvl="1"/>
            <a:endParaRPr lang="en-US" sz="2400" dirty="0">
              <a:latin typeface="Century Gothic"/>
              <a:cs typeface="Century Gothic"/>
            </a:endParaRPr>
          </a:p>
          <a:p>
            <a:r>
              <a:rPr lang="en-US" dirty="0">
                <a:latin typeface="Century Gothic"/>
                <a:cs typeface="Century Gothic"/>
              </a:rPr>
              <a:t>  </a:t>
            </a:r>
            <a:r>
              <a:rPr lang="en-US" dirty="0" smtClean="0">
                <a:latin typeface="Century Gothic"/>
                <a:cs typeface="Century Gothic"/>
              </a:rPr>
              <a:t>No explicit </a:t>
            </a:r>
            <a:r>
              <a:rPr lang="en-US" dirty="0">
                <a:latin typeface="Century Gothic"/>
                <a:cs typeface="Century Gothic"/>
              </a:rPr>
              <a:t>balance </a:t>
            </a:r>
            <a:r>
              <a:rPr lang="en-US" dirty="0" smtClean="0">
                <a:latin typeface="Century Gothic"/>
                <a:cs typeface="Century Gothic"/>
              </a:rPr>
              <a:t>condition in Splay Trees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Instead apply </a:t>
            </a:r>
            <a:r>
              <a:rPr lang="en-US" dirty="0">
                <a:latin typeface="Century Gothic"/>
                <a:cs typeface="Century Gothic"/>
              </a:rPr>
              <a:t>a simple restructuring heuristic, called </a:t>
            </a:r>
            <a:r>
              <a:rPr lang="en-US" dirty="0">
                <a:solidFill>
                  <a:srgbClr val="FF0000"/>
                </a:solidFill>
                <a:latin typeface="Century Gothic"/>
                <a:cs typeface="Century Gothic"/>
              </a:rPr>
              <a:t>splaying </a:t>
            </a:r>
            <a:r>
              <a:rPr lang="en-US" dirty="0" smtClean="0">
                <a:latin typeface="Century Gothic"/>
                <a:cs typeface="Century Gothic"/>
              </a:rPr>
              <a:t>every time</a:t>
            </a:r>
            <a:r>
              <a:rPr lang="en-US" dirty="0">
                <a:latin typeface="Century Gothic"/>
                <a:cs typeface="Century Gothic"/>
              </a:rPr>
              <a:t> </a:t>
            </a:r>
            <a:r>
              <a:rPr lang="en-US" dirty="0" smtClean="0">
                <a:latin typeface="Century Gothic"/>
                <a:cs typeface="Century Gothic"/>
              </a:rPr>
              <a:t>the </a:t>
            </a:r>
            <a:r>
              <a:rPr lang="en-US" dirty="0">
                <a:latin typeface="Century Gothic"/>
                <a:cs typeface="Century Gothic"/>
              </a:rPr>
              <a:t>tree is accessed</a:t>
            </a:r>
            <a:r>
              <a:rPr lang="en-US" dirty="0" smtClean="0">
                <a:latin typeface="Century Gothic"/>
                <a:cs typeface="Century Gothic"/>
              </a:rPr>
              <a:t>.</a:t>
            </a:r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473266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9FD45F3-18F9-0B48-92CD-B631B1745931}" type="slidenum">
              <a:rPr lang="en-US" sz="1500">
                <a:latin typeface="Arial" charset="0"/>
              </a:rPr>
              <a:pPr/>
              <a:t>19</a:t>
            </a:fld>
            <a:endParaRPr lang="en-US" sz="1500">
              <a:latin typeface="Arial" charset="0"/>
            </a:endParaRPr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entury Gothic"/>
                <a:cs typeface="Century Gothic"/>
              </a:rPr>
              <a:t>Delete in Splay Trees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338" y="914400"/>
            <a:ext cx="9288462" cy="6019800"/>
          </a:xfrm>
        </p:spPr>
        <p:txBody>
          <a:bodyPr/>
          <a:lstStyle/>
          <a:p>
            <a:pPr marL="0" indent="0">
              <a:buNone/>
            </a:pPr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>
                <a:latin typeface="Century Gothic"/>
                <a:cs typeface="Century Gothic"/>
              </a:rPr>
              <a:t>To do </a:t>
            </a:r>
            <a:r>
              <a:rPr lang="en-US" sz="2400" dirty="0" err="1">
                <a:latin typeface="Century Gothic"/>
                <a:cs typeface="Century Gothic"/>
              </a:rPr>
              <a:t>delete</a:t>
            </a:r>
            <a:r>
              <a:rPr lang="en-US" sz="2400" dirty="0" err="1" smtClean="0">
                <a:latin typeface="Century Gothic"/>
                <a:cs typeface="Century Gothic"/>
              </a:rPr>
              <a:t>(</a:t>
            </a:r>
            <a:r>
              <a:rPr lang="en-US" sz="2400" dirty="0" err="1">
                <a:latin typeface="Century Gothic"/>
                <a:cs typeface="Century Gothic"/>
              </a:rPr>
              <a:t>x</a:t>
            </a:r>
            <a:r>
              <a:rPr lang="en-US" sz="2400" dirty="0" err="1" smtClean="0">
                <a:latin typeface="Century Gothic"/>
                <a:cs typeface="Century Gothic"/>
              </a:rPr>
              <a:t>,</a:t>
            </a:r>
            <a:r>
              <a:rPr lang="en-US" sz="2400" dirty="0" err="1">
                <a:latin typeface="Century Gothic"/>
                <a:cs typeface="Century Gothic"/>
              </a:rPr>
              <a:t>t</a:t>
            </a:r>
            <a:r>
              <a:rPr lang="en-US" sz="2400" dirty="0">
                <a:latin typeface="Century Gothic"/>
                <a:cs typeface="Century Gothic"/>
              </a:rPr>
              <a:t>), perform </a:t>
            </a:r>
            <a:r>
              <a:rPr lang="en-US" sz="2400" dirty="0" err="1">
                <a:latin typeface="Century Gothic"/>
                <a:cs typeface="Century Gothic"/>
              </a:rPr>
              <a:t>access</a:t>
            </a:r>
            <a:r>
              <a:rPr lang="en-US" sz="2400" dirty="0" err="1" smtClean="0">
                <a:latin typeface="Century Gothic"/>
                <a:cs typeface="Century Gothic"/>
              </a:rPr>
              <a:t>(x,</a:t>
            </a:r>
            <a:r>
              <a:rPr lang="en-US" sz="2400" dirty="0" err="1">
                <a:latin typeface="Century Gothic"/>
                <a:cs typeface="Century Gothic"/>
              </a:rPr>
              <a:t>t</a:t>
            </a:r>
            <a:r>
              <a:rPr lang="en-US" sz="2400" dirty="0">
                <a:latin typeface="Century Gothic"/>
                <a:cs typeface="Century Gothic"/>
              </a:rPr>
              <a:t>), and then replace </a:t>
            </a:r>
            <a:r>
              <a:rPr lang="en-US" sz="2400" dirty="0" smtClean="0">
                <a:latin typeface="Century Gothic"/>
                <a:cs typeface="Century Gothic"/>
              </a:rPr>
              <a:t>t by </a:t>
            </a:r>
            <a:r>
              <a:rPr lang="en-US" sz="2400" dirty="0">
                <a:latin typeface="Century Gothic"/>
                <a:cs typeface="Century Gothic"/>
              </a:rPr>
              <a:t>the join of its left and right </a:t>
            </a:r>
            <a:r>
              <a:rPr lang="en-US" sz="2400" dirty="0" err="1">
                <a:latin typeface="Century Gothic"/>
                <a:cs typeface="Century Gothic"/>
              </a:rPr>
              <a:t>subtrees</a:t>
            </a:r>
            <a:r>
              <a:rPr lang="en-US" sz="2400" dirty="0">
                <a:latin typeface="Century Gothic"/>
                <a:cs typeface="Century Gothic"/>
              </a:rPr>
              <a:t>.</a:t>
            </a:r>
          </a:p>
          <a:p>
            <a:endParaRPr lang="en-US" sz="2400" dirty="0">
              <a:latin typeface="Century Gothic"/>
              <a:cs typeface="Century Gothic"/>
            </a:endParaRPr>
          </a:p>
          <a:p>
            <a:endParaRPr lang="en-US" sz="24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032028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B07A264-B33B-A54B-BD68-5926FC6E4EC2}" type="slidenum">
              <a:rPr lang="en-US" sz="1500">
                <a:latin typeface="Arial" charset="0"/>
              </a:rPr>
              <a:pPr/>
              <a:t>20</a:t>
            </a:fld>
            <a:endParaRPr lang="en-US" sz="1500">
              <a:latin typeface="Arial" charset="0"/>
            </a:endParaRPr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entury Gothic"/>
                <a:cs typeface="Century Gothic"/>
              </a:rPr>
              <a:t>Splay trees:  the main theorem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338" y="914400"/>
            <a:ext cx="9288462" cy="6019800"/>
          </a:xfrm>
        </p:spPr>
        <p:txBody>
          <a:bodyPr/>
          <a:lstStyle/>
          <a:p>
            <a:pPr algn="ctr">
              <a:lnSpc>
                <a:spcPct val="120000"/>
              </a:lnSpc>
              <a:buFont typeface="Monotype Sorts" charset="0"/>
              <a:buNone/>
            </a:pPr>
            <a:r>
              <a:rPr lang="en-US" dirty="0">
                <a:latin typeface="Tahoma" charset="0"/>
                <a:ea typeface="ＭＳ Ｐゴシック" charset="0"/>
              </a:rPr>
              <a:t> </a:t>
            </a:r>
            <a:r>
              <a:rPr lang="en-US" dirty="0">
                <a:latin typeface="Century Gothic"/>
                <a:ea typeface="ＭＳ Ｐゴシック" charset="0"/>
                <a:cs typeface="Century Gothic"/>
              </a:rPr>
              <a:t>Starting with an empty tree,</a:t>
            </a:r>
            <a:br>
              <a:rPr lang="en-US" dirty="0">
                <a:latin typeface="Century Gothic"/>
                <a:ea typeface="ＭＳ Ｐゴシック" charset="0"/>
                <a:cs typeface="Century Gothic"/>
              </a:rPr>
            </a:br>
            <a:r>
              <a:rPr lang="en-US" dirty="0">
                <a:latin typeface="Century Gothic"/>
                <a:ea typeface="ＭＳ Ｐゴシック" charset="0"/>
                <a:cs typeface="Century Gothic"/>
              </a:rPr>
              <a:t>any </a:t>
            </a:r>
            <a:r>
              <a:rPr lang="en-US" dirty="0">
                <a:solidFill>
                  <a:srgbClr val="FF0000"/>
                </a:solidFill>
                <a:latin typeface="Century Gothic"/>
                <a:ea typeface="ＭＳ Ｐゴシック" charset="0"/>
                <a:cs typeface="Century Gothic"/>
              </a:rPr>
              <a:t>m</a:t>
            </a:r>
            <a:r>
              <a:rPr lang="en-US" dirty="0">
                <a:latin typeface="Century Gothic"/>
                <a:ea typeface="ＭＳ Ｐゴシック" charset="0"/>
                <a:cs typeface="Century Gothic"/>
              </a:rPr>
              <a:t> operations (find, insert, delete)</a:t>
            </a:r>
            <a:br>
              <a:rPr lang="en-US" dirty="0">
                <a:latin typeface="Century Gothic"/>
                <a:ea typeface="ＭＳ Ｐゴシック" charset="0"/>
                <a:cs typeface="Century Gothic"/>
              </a:rPr>
            </a:br>
            <a:r>
              <a:rPr lang="en-US" dirty="0">
                <a:latin typeface="Century Gothic"/>
                <a:ea typeface="ＭＳ Ｐゴシック" charset="0"/>
                <a:cs typeface="Century Gothic"/>
              </a:rPr>
              <a:t>take </a:t>
            </a:r>
            <a:r>
              <a:rPr lang="en-US" dirty="0">
                <a:solidFill>
                  <a:srgbClr val="FF0000"/>
                </a:solidFill>
                <a:latin typeface="Century Gothic"/>
                <a:ea typeface="ＭＳ Ｐゴシック" charset="0"/>
                <a:cs typeface="Century Gothic"/>
              </a:rPr>
              <a:t>O(m log n)</a:t>
            </a:r>
            <a:r>
              <a:rPr lang="en-US" dirty="0">
                <a:latin typeface="Century Gothic"/>
                <a:ea typeface="ＭＳ Ｐゴシック" charset="0"/>
                <a:cs typeface="Century Gothic"/>
              </a:rPr>
              <a:t> time,</a:t>
            </a:r>
            <a:br>
              <a:rPr lang="en-US" dirty="0">
                <a:latin typeface="Century Gothic"/>
                <a:ea typeface="ＭＳ Ｐゴシック" charset="0"/>
                <a:cs typeface="Century Gothic"/>
              </a:rPr>
            </a:br>
            <a:r>
              <a:rPr lang="en-US" dirty="0">
                <a:latin typeface="Century Gothic"/>
                <a:ea typeface="ＭＳ Ｐゴシック" charset="0"/>
                <a:cs typeface="Century Gothic"/>
              </a:rPr>
              <a:t>where </a:t>
            </a:r>
            <a:r>
              <a:rPr lang="en-US" dirty="0">
                <a:solidFill>
                  <a:srgbClr val="FF0000"/>
                </a:solidFill>
                <a:latin typeface="Century Gothic"/>
                <a:ea typeface="ＭＳ Ｐゴシック" charset="0"/>
                <a:cs typeface="Century Gothic"/>
              </a:rPr>
              <a:t>n</a:t>
            </a:r>
            <a:r>
              <a:rPr lang="en-US" dirty="0">
                <a:latin typeface="Century Gothic"/>
                <a:ea typeface="ＭＳ Ｐゴシック" charset="0"/>
                <a:cs typeface="Century Gothic"/>
              </a:rPr>
              <a:t> is the maximum # of items ever in the tree</a:t>
            </a:r>
          </a:p>
          <a:p>
            <a:pPr algn="ctr">
              <a:lnSpc>
                <a:spcPct val="130000"/>
              </a:lnSpc>
              <a:buFont typeface="Monotype Sorts" charset="0"/>
              <a:buNone/>
            </a:pPr>
            <a:endParaRPr lang="en-US" dirty="0">
              <a:latin typeface="Century Gothic"/>
              <a:ea typeface="ＭＳ Ｐゴシック" charset="0"/>
              <a:cs typeface="Century Gothic"/>
            </a:endParaRPr>
          </a:p>
          <a:p>
            <a:pPr>
              <a:lnSpc>
                <a:spcPct val="130000"/>
              </a:lnSpc>
              <a:buFont typeface="Monotype Sorts" charset="0"/>
              <a:buNone/>
            </a:pPr>
            <a:r>
              <a:rPr lang="en-US" dirty="0">
                <a:solidFill>
                  <a:srgbClr val="FF0000"/>
                </a:solidFill>
                <a:latin typeface="Century Gothic"/>
                <a:ea typeface="ＭＳ Ｐゴシック" charset="0"/>
                <a:cs typeface="Century Gothic"/>
              </a:rPr>
              <a:t>Lemma:</a:t>
            </a:r>
            <a:r>
              <a:rPr lang="en-US" dirty="0">
                <a:latin typeface="Century Gothic"/>
                <a:ea typeface="ＭＳ Ｐゴシック" charset="0"/>
                <a:cs typeface="Century Gothic"/>
              </a:rPr>
              <a:t>  Any sequence of </a:t>
            </a:r>
            <a:r>
              <a:rPr lang="en-US" dirty="0">
                <a:solidFill>
                  <a:srgbClr val="FF0000"/>
                </a:solidFill>
                <a:latin typeface="Century Gothic"/>
                <a:ea typeface="ＭＳ Ｐゴシック" charset="0"/>
                <a:cs typeface="Century Gothic"/>
              </a:rPr>
              <a:t>m</a:t>
            </a:r>
            <a:r>
              <a:rPr lang="en-US" dirty="0">
                <a:latin typeface="Century Gothic"/>
                <a:ea typeface="ＭＳ Ｐゴシック" charset="0"/>
                <a:cs typeface="Century Gothic"/>
              </a:rPr>
              <a:t> operations requires</a:t>
            </a:r>
            <a:br>
              <a:rPr lang="en-US" dirty="0">
                <a:latin typeface="Century Gothic"/>
                <a:ea typeface="ＭＳ Ｐゴシック" charset="0"/>
                <a:cs typeface="Century Gothic"/>
              </a:rPr>
            </a:br>
            <a:r>
              <a:rPr lang="en-US" dirty="0">
                <a:latin typeface="Century Gothic"/>
                <a:ea typeface="ＭＳ Ｐゴシック" charset="0"/>
                <a:cs typeface="Century Gothic"/>
              </a:rPr>
              <a:t> at most  </a:t>
            </a:r>
            <a:r>
              <a:rPr lang="en-US" dirty="0">
                <a:solidFill>
                  <a:srgbClr val="FF0000"/>
                </a:solidFill>
                <a:latin typeface="Century Gothic"/>
                <a:ea typeface="ＭＳ Ｐゴシック" charset="0"/>
                <a:cs typeface="Century Gothic"/>
              </a:rPr>
              <a:t>4 m log n + 2</a:t>
            </a:r>
            <a:r>
              <a:rPr lang="en-US" dirty="0">
                <a:latin typeface="Century Gothic"/>
                <a:ea typeface="ＭＳ Ｐゴシック" charset="0"/>
                <a:cs typeface="Century Gothic"/>
              </a:rPr>
              <a:t> splay steps.</a:t>
            </a:r>
          </a:p>
          <a:p>
            <a:pPr>
              <a:lnSpc>
                <a:spcPct val="130000"/>
              </a:lnSpc>
              <a:buFont typeface="Monotype Sorts" charset="0"/>
              <a:buNone/>
            </a:pPr>
            <a:endParaRPr lang="en-US" dirty="0">
              <a:latin typeface="Century Gothic"/>
              <a:ea typeface="ＭＳ Ｐゴシック" charset="0"/>
              <a:cs typeface="Century Gothic"/>
            </a:endParaRPr>
          </a:p>
          <a:p>
            <a:pPr>
              <a:lnSpc>
                <a:spcPct val="130000"/>
              </a:lnSpc>
              <a:buFont typeface="Monotype Sorts" charset="0"/>
              <a:buNone/>
            </a:pPr>
            <a:r>
              <a:rPr lang="en-US" dirty="0">
                <a:latin typeface="Century Gothic"/>
                <a:ea typeface="ＭＳ Ｐゴシック" charset="0"/>
                <a:cs typeface="Century Gothic"/>
              </a:rPr>
              <a:t>(The theorem follows immediately from the lemma.)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BA87114-3328-5848-A840-94F98801B7C6}" type="slidenum">
              <a:rPr lang="en-US" sz="1500">
                <a:latin typeface="Arial" charset="0"/>
              </a:rPr>
              <a:pPr/>
              <a:t>21</a:t>
            </a:fld>
            <a:endParaRPr lang="en-US" sz="1500">
              <a:latin typeface="Arial" charset="0"/>
            </a:endParaRPr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entury Gothic"/>
                <a:cs typeface="Century Gothic"/>
              </a:rPr>
              <a:t>Splay trees: Main Theorem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338" y="914400"/>
            <a:ext cx="9288462" cy="6019800"/>
          </a:xfrm>
        </p:spPr>
        <p:txBody>
          <a:bodyPr/>
          <a:lstStyle/>
          <a:p>
            <a:pPr algn="ctr">
              <a:lnSpc>
                <a:spcPct val="120000"/>
              </a:lnSpc>
              <a:buFont typeface="Monotype Sorts" charset="0"/>
              <a:buNone/>
            </a:pPr>
            <a:r>
              <a:rPr lang="en-US" dirty="0">
                <a:latin typeface="Tahoma" charset="0"/>
                <a:ea typeface="ＭＳ Ｐゴシック" charset="0"/>
              </a:rPr>
              <a:t> </a:t>
            </a:r>
            <a:r>
              <a:rPr lang="en-US" dirty="0">
                <a:latin typeface="Century Gothic"/>
                <a:ea typeface="ＭＳ Ｐゴシック" charset="0"/>
                <a:cs typeface="Century Gothic"/>
              </a:rPr>
              <a:t>Starting with an empty tree,</a:t>
            </a:r>
            <a:br>
              <a:rPr lang="en-US" dirty="0">
                <a:latin typeface="Century Gothic"/>
                <a:ea typeface="ＭＳ Ｐゴシック" charset="0"/>
                <a:cs typeface="Century Gothic"/>
              </a:rPr>
            </a:br>
            <a:r>
              <a:rPr lang="en-US" dirty="0">
                <a:latin typeface="Century Gothic"/>
                <a:ea typeface="ＭＳ Ｐゴシック" charset="0"/>
                <a:cs typeface="Century Gothic"/>
              </a:rPr>
              <a:t>any </a:t>
            </a:r>
            <a:r>
              <a:rPr lang="en-US" dirty="0">
                <a:solidFill>
                  <a:srgbClr val="FF0000"/>
                </a:solidFill>
                <a:latin typeface="Century Gothic"/>
                <a:ea typeface="ＭＳ Ｐゴシック" charset="0"/>
                <a:cs typeface="Century Gothic"/>
              </a:rPr>
              <a:t>m</a:t>
            </a:r>
            <a:r>
              <a:rPr lang="en-US" dirty="0">
                <a:latin typeface="Century Gothic"/>
                <a:ea typeface="ＭＳ Ｐゴシック" charset="0"/>
                <a:cs typeface="Century Gothic"/>
              </a:rPr>
              <a:t> operations (find, insert, delete)</a:t>
            </a:r>
            <a:br>
              <a:rPr lang="en-US" dirty="0">
                <a:latin typeface="Century Gothic"/>
                <a:ea typeface="ＭＳ Ｐゴシック" charset="0"/>
                <a:cs typeface="Century Gothic"/>
              </a:rPr>
            </a:br>
            <a:r>
              <a:rPr lang="en-US" dirty="0">
                <a:latin typeface="Century Gothic"/>
                <a:ea typeface="ＭＳ Ｐゴシック" charset="0"/>
                <a:cs typeface="Century Gothic"/>
              </a:rPr>
              <a:t>take </a:t>
            </a:r>
            <a:r>
              <a:rPr lang="en-US" dirty="0">
                <a:solidFill>
                  <a:srgbClr val="FF0000"/>
                </a:solidFill>
                <a:latin typeface="Century Gothic"/>
                <a:ea typeface="ＭＳ Ｐゴシック" charset="0"/>
                <a:cs typeface="Century Gothic"/>
              </a:rPr>
              <a:t>O(m log n)</a:t>
            </a:r>
            <a:r>
              <a:rPr lang="en-US" dirty="0">
                <a:latin typeface="Century Gothic"/>
                <a:ea typeface="ＭＳ Ｐゴシック" charset="0"/>
                <a:cs typeface="Century Gothic"/>
              </a:rPr>
              <a:t> time,</a:t>
            </a:r>
            <a:br>
              <a:rPr lang="en-US" dirty="0">
                <a:latin typeface="Century Gothic"/>
                <a:ea typeface="ＭＳ Ｐゴシック" charset="0"/>
                <a:cs typeface="Century Gothic"/>
              </a:rPr>
            </a:br>
            <a:r>
              <a:rPr lang="en-US" dirty="0">
                <a:latin typeface="Century Gothic"/>
                <a:ea typeface="ＭＳ Ｐゴシック" charset="0"/>
                <a:cs typeface="Century Gothic"/>
              </a:rPr>
              <a:t>where </a:t>
            </a:r>
            <a:r>
              <a:rPr lang="en-US" dirty="0">
                <a:solidFill>
                  <a:srgbClr val="FF0000"/>
                </a:solidFill>
                <a:latin typeface="Century Gothic"/>
                <a:ea typeface="ＭＳ Ｐゴシック" charset="0"/>
                <a:cs typeface="Century Gothic"/>
              </a:rPr>
              <a:t>n</a:t>
            </a:r>
            <a:r>
              <a:rPr lang="en-US" dirty="0">
                <a:latin typeface="Century Gothic"/>
                <a:ea typeface="ＭＳ Ｐゴシック" charset="0"/>
                <a:cs typeface="Century Gothic"/>
              </a:rPr>
              <a:t> is the maximum # of items ever in the tree</a:t>
            </a:r>
          </a:p>
          <a:p>
            <a:pPr algn="ctr">
              <a:lnSpc>
                <a:spcPct val="130000"/>
              </a:lnSpc>
              <a:buFont typeface="Monotype Sorts" charset="0"/>
              <a:buNone/>
            </a:pPr>
            <a:endParaRPr lang="en-US" dirty="0">
              <a:latin typeface="Century Gothic"/>
              <a:ea typeface="ＭＳ Ｐゴシック" charset="0"/>
              <a:cs typeface="Century Gothic"/>
            </a:endParaRPr>
          </a:p>
          <a:p>
            <a:pPr>
              <a:lnSpc>
                <a:spcPct val="130000"/>
              </a:lnSpc>
            </a:pPr>
            <a:r>
              <a:rPr lang="en-US" dirty="0">
                <a:latin typeface="Century Gothic"/>
                <a:ea typeface="ＭＳ Ｐゴシック" charset="0"/>
                <a:cs typeface="Century Gothic"/>
              </a:rPr>
              <a:t>Proof:  </a:t>
            </a:r>
            <a:r>
              <a:rPr lang="ja-JP" altLang="en-US" dirty="0">
                <a:latin typeface="Century Gothic"/>
                <a:ea typeface="ＭＳ Ｐゴシック" charset="0"/>
                <a:cs typeface="Century Gothic"/>
              </a:rPr>
              <a:t>“</a:t>
            </a:r>
            <a:r>
              <a:rPr lang="en-US" altLang="ja-JP" dirty="0">
                <a:latin typeface="Century Gothic"/>
                <a:ea typeface="ＭＳ Ｐゴシック" charset="0"/>
                <a:cs typeface="Century Gothic"/>
              </a:rPr>
              <a:t>credit accounting</a:t>
            </a:r>
            <a:r>
              <a:rPr lang="ja-JP" altLang="en-US" dirty="0">
                <a:latin typeface="Century Gothic"/>
                <a:ea typeface="ＭＳ Ｐゴシック" charset="0"/>
                <a:cs typeface="Century Gothic"/>
              </a:rPr>
              <a:t>”</a:t>
            </a:r>
            <a:endParaRPr lang="en-US" altLang="ja-JP" dirty="0">
              <a:latin typeface="Century Gothic"/>
              <a:ea typeface="ＭＳ Ｐゴシック" charset="0"/>
              <a:cs typeface="Century Gothic"/>
            </a:endParaRPr>
          </a:p>
          <a:p>
            <a:pPr lvl="1">
              <a:lnSpc>
                <a:spcPct val="130000"/>
              </a:lnSpc>
            </a:pPr>
            <a:r>
              <a:rPr lang="en-US" dirty="0">
                <a:latin typeface="Century Gothic"/>
                <a:ea typeface="ＭＳ Ｐゴシック" charset="0"/>
                <a:cs typeface="Century Gothic"/>
              </a:rPr>
              <a:t> just count the cost of splaying</a:t>
            </a:r>
          </a:p>
          <a:p>
            <a:pPr lvl="1">
              <a:lnSpc>
                <a:spcPct val="130000"/>
              </a:lnSpc>
            </a:pPr>
            <a:r>
              <a:rPr lang="en-US" dirty="0">
                <a:latin typeface="Century Gothic"/>
                <a:ea typeface="ＭＳ Ｐゴシック" charset="0"/>
                <a:cs typeface="Century Gothic"/>
              </a:rPr>
              <a:t> each operation gets </a:t>
            </a:r>
            <a:r>
              <a:rPr lang="en-US" dirty="0">
                <a:solidFill>
                  <a:srgbClr val="FF0000"/>
                </a:solidFill>
                <a:latin typeface="Century Gothic"/>
                <a:ea typeface="ＭＳ Ｐゴシック" charset="0"/>
                <a:cs typeface="Century Gothic"/>
              </a:rPr>
              <a:t>3 </a:t>
            </a:r>
            <a:r>
              <a:rPr lang="en-US" dirty="0" err="1">
                <a:solidFill>
                  <a:srgbClr val="FF0000"/>
                </a:solidFill>
                <a:latin typeface="Century Gothic"/>
                <a:ea typeface="ＭＳ Ｐゴシック" charset="0"/>
                <a:cs typeface="Century Gothic"/>
              </a:rPr>
              <a:t>lg</a:t>
            </a:r>
            <a:r>
              <a:rPr lang="en-US" dirty="0">
                <a:solidFill>
                  <a:srgbClr val="FF0000"/>
                </a:solidFill>
                <a:latin typeface="Century Gothic"/>
                <a:ea typeface="ＭＳ Ｐゴシック" charset="0"/>
                <a:cs typeface="Century Gothic"/>
              </a:rPr>
              <a:t> n + 1</a:t>
            </a:r>
            <a:r>
              <a:rPr lang="en-US" dirty="0">
                <a:latin typeface="Century Gothic"/>
                <a:ea typeface="ＭＳ Ｐゴシック" charset="0"/>
                <a:cs typeface="Century Gothic"/>
              </a:rPr>
              <a:t> coins</a:t>
            </a:r>
          </a:p>
          <a:p>
            <a:pPr lvl="1">
              <a:lnSpc>
                <a:spcPct val="130000"/>
              </a:lnSpc>
            </a:pPr>
            <a:r>
              <a:rPr lang="en-US" dirty="0">
                <a:latin typeface="Century Gothic"/>
                <a:ea typeface="ＭＳ Ｐゴシック" charset="0"/>
                <a:cs typeface="Century Gothic"/>
              </a:rPr>
              <a:t> one coin pays for one splay step</a:t>
            </a:r>
          </a:p>
          <a:p>
            <a:pPr lvl="1">
              <a:lnSpc>
                <a:spcPct val="130000"/>
              </a:lnSpc>
            </a:pPr>
            <a:r>
              <a:rPr lang="en-US" dirty="0">
                <a:latin typeface="Century Gothic"/>
                <a:ea typeface="ＭＳ Ｐゴシック" charset="0"/>
                <a:cs typeface="Century Gothic"/>
              </a:rPr>
              <a:t> each node holds floor(</a:t>
            </a:r>
            <a:r>
              <a:rPr lang="en-US" dirty="0" err="1">
                <a:latin typeface="Century Gothic"/>
                <a:ea typeface="ＭＳ Ｐゴシック" charset="0"/>
                <a:cs typeface="Century Gothic"/>
              </a:rPr>
              <a:t>lg</a:t>
            </a:r>
            <a:r>
              <a:rPr lang="en-US" dirty="0">
                <a:latin typeface="Century Gothic"/>
                <a:ea typeface="ＭＳ Ｐゴシック" charset="0"/>
                <a:cs typeface="Century Gothic"/>
              </a:rPr>
              <a:t>(size of </a:t>
            </a:r>
            <a:r>
              <a:rPr lang="en-US" dirty="0" err="1">
                <a:latin typeface="Century Gothic"/>
                <a:ea typeface="ＭＳ Ｐゴシック" charset="0"/>
                <a:cs typeface="Century Gothic"/>
              </a:rPr>
              <a:t>subtree</a:t>
            </a:r>
            <a:r>
              <a:rPr lang="en-US" dirty="0">
                <a:latin typeface="Century Gothic"/>
                <a:ea typeface="ＭＳ Ｐゴシック" charset="0"/>
                <a:cs typeface="Century Gothic"/>
              </a:rPr>
              <a:t>)) coins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85408E3-126F-F147-8D33-647C437F4713}" type="slidenum">
              <a:rPr lang="en-US" sz="1500">
                <a:latin typeface="Arial" charset="0"/>
              </a:rPr>
              <a:pPr/>
              <a:t>22</a:t>
            </a:fld>
            <a:endParaRPr lang="en-US" sz="1500">
              <a:latin typeface="Arial" charset="0"/>
            </a:endParaRPr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entury Gothic"/>
                <a:cs typeface="Century Gothic"/>
              </a:rPr>
              <a:t>Splay trees: proving the lemma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338" y="685800"/>
            <a:ext cx="9288462" cy="6399213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dirty="0">
                <a:latin typeface="Tahoma" charset="0"/>
                <a:ea typeface="ＭＳ Ｐゴシック" charset="0"/>
              </a:rPr>
              <a:t> </a:t>
            </a:r>
            <a:r>
              <a:rPr lang="en-US" dirty="0">
                <a:latin typeface="Century Gothic"/>
                <a:ea typeface="ＭＳ Ｐゴシック" charset="0"/>
                <a:cs typeface="Century Gothic"/>
              </a:rPr>
              <a:t>Each operation gets </a:t>
            </a:r>
            <a:r>
              <a:rPr lang="en-US" dirty="0">
                <a:solidFill>
                  <a:srgbClr val="FF0000"/>
                </a:solidFill>
                <a:latin typeface="Century Gothic"/>
                <a:ea typeface="ＭＳ Ｐゴシック" charset="0"/>
                <a:cs typeface="Century Gothic"/>
              </a:rPr>
              <a:t>4 log n + 2</a:t>
            </a:r>
            <a:r>
              <a:rPr lang="en-US" dirty="0">
                <a:latin typeface="Century Gothic"/>
                <a:ea typeface="ＭＳ Ｐゴシック" charset="0"/>
                <a:cs typeface="Century Gothic"/>
              </a:rPr>
              <a:t> coins (</a:t>
            </a:r>
            <a:r>
              <a:rPr lang="en-US" dirty="0">
                <a:solidFill>
                  <a:srgbClr val="FF0000"/>
                </a:solidFill>
                <a:latin typeface="Century Gothic"/>
                <a:ea typeface="ＭＳ Ｐゴシック" charset="0"/>
                <a:cs typeface="Century Gothic"/>
              </a:rPr>
              <a:t>3 log n + 1</a:t>
            </a:r>
            <a:r>
              <a:rPr lang="en-US" dirty="0">
                <a:solidFill>
                  <a:schemeClr val="tx1"/>
                </a:solidFill>
                <a:latin typeface="Century Gothic"/>
                <a:ea typeface="ＭＳ Ｐゴシック" charset="0"/>
                <a:cs typeface="Century Gothic"/>
              </a:rPr>
              <a:t> </a:t>
            </a:r>
            <a:r>
              <a:rPr lang="en-US" dirty="0">
                <a:latin typeface="Century Gothic"/>
                <a:ea typeface="ＭＳ Ｐゴシック" charset="0"/>
                <a:cs typeface="Century Gothic"/>
              </a:rPr>
              <a:t>is enough for all but </a:t>
            </a:r>
            <a:r>
              <a:rPr lang="en-US" i="1" dirty="0">
                <a:latin typeface="Century Gothic"/>
                <a:ea typeface="ＭＳ Ｐゴシック" charset="0"/>
                <a:cs typeface="Century Gothic"/>
              </a:rPr>
              <a:t>insert </a:t>
            </a:r>
            <a:r>
              <a:rPr lang="en-US" dirty="0">
                <a:latin typeface="Century Gothic"/>
                <a:ea typeface="ＭＳ Ｐゴシック" charset="0"/>
                <a:cs typeface="Century Gothic"/>
              </a:rPr>
              <a:t>)</a:t>
            </a:r>
          </a:p>
          <a:p>
            <a:pPr>
              <a:lnSpc>
                <a:spcPct val="130000"/>
              </a:lnSpc>
            </a:pPr>
            <a:r>
              <a:rPr lang="en-US" dirty="0">
                <a:latin typeface="Century Gothic"/>
                <a:ea typeface="ＭＳ Ｐゴシック" charset="0"/>
                <a:cs typeface="Century Gothic"/>
              </a:rPr>
              <a:t> One splay step costs one coin, from somewhere</a:t>
            </a:r>
          </a:p>
          <a:p>
            <a:pPr>
              <a:lnSpc>
                <a:spcPct val="130000"/>
              </a:lnSpc>
            </a:pPr>
            <a:r>
              <a:rPr lang="en-US" dirty="0">
                <a:latin typeface="Century Gothic"/>
                <a:ea typeface="ＭＳ Ｐゴシック" charset="0"/>
                <a:cs typeface="Century Gothic"/>
              </a:rPr>
              <a:t> Some of the leftover coins are left </a:t>
            </a:r>
            <a:r>
              <a:rPr lang="ja-JP" altLang="en-US" dirty="0">
                <a:latin typeface="Century Gothic"/>
                <a:ea typeface="ＭＳ Ｐゴシック" charset="0"/>
                <a:cs typeface="Century Gothic"/>
              </a:rPr>
              <a:t>“</a:t>
            </a:r>
            <a:r>
              <a:rPr lang="en-US" altLang="ja-JP" dirty="0">
                <a:latin typeface="Century Gothic"/>
                <a:ea typeface="ＭＳ Ｐゴシック" charset="0"/>
                <a:cs typeface="Century Gothic"/>
              </a:rPr>
              <a:t>on the tree</a:t>
            </a:r>
            <a:r>
              <a:rPr lang="ja-JP" altLang="en-US" dirty="0">
                <a:latin typeface="Century Gothic"/>
                <a:ea typeface="ＭＳ Ｐゴシック" charset="0"/>
                <a:cs typeface="Century Gothic"/>
              </a:rPr>
              <a:t>”</a:t>
            </a:r>
            <a:r>
              <a:rPr lang="en-US" altLang="ja-JP" dirty="0">
                <a:latin typeface="Century Gothic"/>
                <a:ea typeface="ＭＳ Ｐゴシック" charset="0"/>
                <a:cs typeface="Century Gothic"/>
              </a:rPr>
              <a:t> </a:t>
            </a:r>
            <a:br>
              <a:rPr lang="en-US" altLang="ja-JP" dirty="0">
                <a:latin typeface="Century Gothic"/>
                <a:ea typeface="ＭＳ Ｐゴシック" charset="0"/>
                <a:cs typeface="Century Gothic"/>
              </a:rPr>
            </a:br>
            <a:r>
              <a:rPr lang="en-US" altLang="ja-JP" dirty="0">
                <a:latin typeface="Century Gothic"/>
                <a:ea typeface="ＭＳ Ｐゴシック" charset="0"/>
                <a:cs typeface="Century Gothic"/>
              </a:rPr>
              <a:t>to pay for later operations</a:t>
            </a:r>
          </a:p>
          <a:p>
            <a:pPr>
              <a:lnSpc>
                <a:spcPct val="130000"/>
              </a:lnSpc>
            </a:pPr>
            <a:endParaRPr lang="en-US" dirty="0">
              <a:latin typeface="Century Gothic"/>
              <a:ea typeface="ＭＳ Ｐゴシック" charset="0"/>
              <a:cs typeface="Century Gothic"/>
            </a:endParaRPr>
          </a:p>
          <a:p>
            <a:pPr algn="ctr">
              <a:lnSpc>
                <a:spcPct val="130000"/>
              </a:lnSpc>
              <a:buFont typeface="Monotype Sorts" charset="0"/>
              <a:buNone/>
            </a:pPr>
            <a:r>
              <a:rPr lang="en-US" dirty="0">
                <a:latin typeface="Century Gothic"/>
                <a:ea typeface="ＭＳ Ｐゴシック" charset="0"/>
                <a:cs typeface="Century Gothic"/>
              </a:rPr>
              <a:t> </a:t>
            </a:r>
            <a:r>
              <a:rPr lang="en-US" u="sng" dirty="0">
                <a:solidFill>
                  <a:srgbClr val="FF0000"/>
                </a:solidFill>
                <a:latin typeface="Century Gothic"/>
                <a:ea typeface="ＭＳ Ｐゴシック" charset="0"/>
                <a:cs typeface="Century Gothic"/>
              </a:rPr>
              <a:t>Credit invariant:</a:t>
            </a:r>
            <a:r>
              <a:rPr lang="en-US" dirty="0">
                <a:latin typeface="Century Gothic"/>
                <a:ea typeface="ＭＳ Ｐゴシック" charset="0"/>
                <a:cs typeface="Century Gothic"/>
              </a:rPr>
              <a:t>  </a:t>
            </a:r>
            <a:br>
              <a:rPr lang="en-US" dirty="0">
                <a:latin typeface="Century Gothic"/>
                <a:ea typeface="ＭＳ Ｐゴシック" charset="0"/>
                <a:cs typeface="Century Gothic"/>
              </a:rPr>
            </a:br>
            <a:r>
              <a:rPr lang="en-US" dirty="0">
                <a:latin typeface="Century Gothic"/>
                <a:ea typeface="ＭＳ Ｐゴシック" charset="0"/>
                <a:cs typeface="Century Gothic"/>
              </a:rPr>
              <a:t>Every tree node holds </a:t>
            </a:r>
            <a:r>
              <a:rPr lang="en-US" dirty="0">
                <a:solidFill>
                  <a:srgbClr val="FF0000"/>
                </a:solidFill>
                <a:latin typeface="Century Gothic"/>
                <a:ea typeface="ＭＳ Ｐゴシック" charset="0"/>
                <a:cs typeface="Century Gothic"/>
              </a:rPr>
              <a:t>log(</a:t>
            </a:r>
            <a:r>
              <a:rPr lang="en-US" dirty="0" err="1">
                <a:solidFill>
                  <a:srgbClr val="FF0000"/>
                </a:solidFill>
                <a:latin typeface="Century Gothic"/>
                <a:ea typeface="ＭＳ Ｐゴシック" charset="0"/>
                <a:cs typeface="Century Gothic"/>
              </a:rPr>
              <a:t>subtree</a:t>
            </a:r>
            <a:r>
              <a:rPr lang="en-US" dirty="0">
                <a:solidFill>
                  <a:srgbClr val="FF0000"/>
                </a:solidFill>
                <a:latin typeface="Century Gothic"/>
                <a:ea typeface="ＭＳ Ｐゴシック" charset="0"/>
                <a:cs typeface="Century Gothic"/>
              </a:rPr>
              <a:t> size)</a:t>
            </a:r>
            <a:r>
              <a:rPr lang="en-US" dirty="0">
                <a:latin typeface="Century Gothic"/>
                <a:ea typeface="ＭＳ Ｐゴシック" charset="0"/>
                <a:cs typeface="Century Gothic"/>
              </a:rPr>
              <a:t> coins </a:t>
            </a:r>
            <a:br>
              <a:rPr lang="en-US" dirty="0">
                <a:latin typeface="Century Gothic"/>
                <a:ea typeface="ＭＳ Ｐゴシック" charset="0"/>
                <a:cs typeface="Century Gothic"/>
              </a:rPr>
            </a:br>
            <a:r>
              <a:rPr lang="en-US" dirty="0">
                <a:latin typeface="Century Gothic"/>
                <a:ea typeface="ＭＳ Ｐゴシック" charset="0"/>
                <a:cs typeface="Century Gothic"/>
              </a:rPr>
              <a:t>(rounded down to an integer)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3B693DD-7CA6-1145-9D24-77C71D99F7F3}" type="slidenum">
              <a:rPr lang="en-US" sz="1500">
                <a:latin typeface="Arial" charset="0"/>
              </a:rPr>
              <a:pPr/>
              <a:t>23</a:t>
            </a:fld>
            <a:endParaRPr lang="en-US" sz="1500">
              <a:latin typeface="Arial" charset="0"/>
            </a:endParaRPr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Splay trees: </a:t>
            </a:r>
            <a:r>
              <a:rPr lang="en-US" sz="2800" smtClean="0">
                <a:cs typeface="+mj-cs"/>
              </a:rPr>
              <a:t>maintaining the credit invariant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38" y="2514600"/>
            <a:ext cx="9288462" cy="4341813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dirty="0">
                <a:latin typeface="Tahoma" charset="0"/>
                <a:ea typeface="ＭＳ Ｐゴシック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entury Gothic"/>
                <a:ea typeface="ＭＳ Ｐゴシック" charset="0"/>
                <a:cs typeface="Century Gothic"/>
              </a:rPr>
              <a:t>lss</a:t>
            </a:r>
            <a:r>
              <a:rPr lang="en-US" dirty="0">
                <a:solidFill>
                  <a:srgbClr val="FF0000"/>
                </a:solidFill>
                <a:latin typeface="Century Gothic"/>
                <a:ea typeface="ＭＳ Ｐゴシック" charset="0"/>
                <a:cs typeface="Century Gothic"/>
              </a:rPr>
              <a:t>(x) =</a:t>
            </a:r>
            <a:r>
              <a:rPr lang="en-US" dirty="0">
                <a:latin typeface="Century Gothic"/>
                <a:ea typeface="ＭＳ Ｐゴシック" charset="0"/>
                <a:cs typeface="Century Gothic"/>
              </a:rPr>
              <a:t> log(</a:t>
            </a:r>
            <a:r>
              <a:rPr lang="en-US" dirty="0" err="1">
                <a:latin typeface="Century Gothic"/>
                <a:ea typeface="ＭＳ Ｐゴシック" charset="0"/>
                <a:cs typeface="Century Gothic"/>
              </a:rPr>
              <a:t>subtree</a:t>
            </a:r>
            <a:r>
              <a:rPr lang="en-US" dirty="0">
                <a:latin typeface="Century Gothic"/>
                <a:ea typeface="ＭＳ Ｐゴシック" charset="0"/>
                <a:cs typeface="Century Gothic"/>
              </a:rPr>
              <a:t> size) before step;   </a:t>
            </a:r>
            <a:r>
              <a:rPr lang="en-US" dirty="0" err="1">
                <a:solidFill>
                  <a:srgbClr val="FF0000"/>
                </a:solidFill>
                <a:latin typeface="Century Gothic"/>
                <a:ea typeface="ＭＳ Ｐゴシック" charset="0"/>
                <a:cs typeface="Century Gothic"/>
              </a:rPr>
              <a:t>lss</a:t>
            </a:r>
            <a:r>
              <a:rPr lang="ja-JP" altLang="en-US" dirty="0">
                <a:solidFill>
                  <a:srgbClr val="FF0000"/>
                </a:solidFill>
                <a:latin typeface="Century Gothic"/>
                <a:ea typeface="ＭＳ Ｐゴシック" charset="0"/>
                <a:cs typeface="Century Gothic"/>
              </a:rPr>
              <a:t>’</a:t>
            </a:r>
            <a:r>
              <a:rPr lang="en-US" altLang="ja-JP" dirty="0">
                <a:latin typeface="Century Gothic"/>
                <a:ea typeface="ＭＳ Ｐゴシック" charset="0"/>
                <a:cs typeface="Century Gothic"/>
              </a:rPr>
              <a:t> after step</a:t>
            </a:r>
          </a:p>
          <a:p>
            <a:pPr>
              <a:lnSpc>
                <a:spcPct val="130000"/>
              </a:lnSpc>
            </a:pPr>
            <a:r>
              <a:rPr lang="en-US" dirty="0">
                <a:latin typeface="Century Gothic"/>
                <a:ea typeface="ＭＳ Ｐゴシック" charset="0"/>
                <a:cs typeface="Century Gothic"/>
              </a:rPr>
              <a:t> </a:t>
            </a:r>
            <a:r>
              <a:rPr lang="en-US" dirty="0" err="1">
                <a:latin typeface="Century Gothic"/>
                <a:ea typeface="ＭＳ Ｐゴシック" charset="0"/>
                <a:cs typeface="Century Gothic"/>
              </a:rPr>
              <a:t>zig-zag</a:t>
            </a:r>
            <a:r>
              <a:rPr lang="en-US" dirty="0">
                <a:latin typeface="Century Gothic"/>
                <a:ea typeface="ＭＳ Ｐゴシック" charset="0"/>
                <a:cs typeface="Century Gothic"/>
              </a:rPr>
              <a:t> step costs </a:t>
            </a:r>
            <a:r>
              <a:rPr lang="en-US" dirty="0">
                <a:solidFill>
                  <a:srgbClr val="FF0000"/>
                </a:solidFill>
                <a:latin typeface="Century Gothic"/>
                <a:ea typeface="ＭＳ Ｐゴシック" charset="0"/>
                <a:cs typeface="Century Gothic"/>
              </a:rPr>
              <a:t>1 </a:t>
            </a:r>
            <a:r>
              <a:rPr lang="en-US" dirty="0">
                <a:latin typeface="Century Gothic"/>
                <a:ea typeface="ＭＳ Ｐゴシック" charset="0"/>
                <a:cs typeface="Century Gothic"/>
              </a:rPr>
              <a:t>coin (to do the step) plus </a:t>
            </a:r>
            <a:br>
              <a:rPr lang="en-US" dirty="0">
                <a:latin typeface="Century Gothic"/>
                <a:ea typeface="ＭＳ Ｐゴシック" charset="0"/>
                <a:cs typeface="Century Gothic"/>
              </a:rPr>
            </a:br>
            <a:r>
              <a:rPr lang="en-US" dirty="0" err="1">
                <a:solidFill>
                  <a:srgbClr val="FF0000"/>
                </a:solidFill>
                <a:latin typeface="Century Gothic"/>
                <a:ea typeface="ＭＳ Ｐゴシック" charset="0"/>
                <a:cs typeface="Century Gothic"/>
              </a:rPr>
              <a:t>lss</a:t>
            </a:r>
            <a:r>
              <a:rPr lang="ja-JP" altLang="en-US" dirty="0">
                <a:solidFill>
                  <a:srgbClr val="FF0000"/>
                </a:solidFill>
                <a:latin typeface="Century Gothic"/>
                <a:ea typeface="ＭＳ Ｐゴシック" charset="0"/>
                <a:cs typeface="Century Gothic"/>
              </a:rPr>
              <a:t>’</a:t>
            </a:r>
            <a:r>
              <a:rPr lang="en-US" altLang="ja-JP" dirty="0">
                <a:solidFill>
                  <a:srgbClr val="FF0000"/>
                </a:solidFill>
                <a:latin typeface="Century Gothic"/>
                <a:ea typeface="ＭＳ Ｐゴシック" charset="0"/>
                <a:cs typeface="Century Gothic"/>
              </a:rPr>
              <a:t>(x) – </a:t>
            </a:r>
            <a:r>
              <a:rPr lang="en-US" altLang="ja-JP" dirty="0" err="1">
                <a:solidFill>
                  <a:srgbClr val="FF0000"/>
                </a:solidFill>
                <a:latin typeface="Century Gothic"/>
                <a:ea typeface="ＭＳ Ｐゴシック" charset="0"/>
                <a:cs typeface="Century Gothic"/>
              </a:rPr>
              <a:t>lss</a:t>
            </a:r>
            <a:r>
              <a:rPr lang="en-US" altLang="ja-JP" dirty="0">
                <a:solidFill>
                  <a:srgbClr val="FF0000"/>
                </a:solidFill>
                <a:latin typeface="Century Gothic"/>
                <a:ea typeface="ＭＳ Ｐゴシック" charset="0"/>
                <a:cs typeface="Century Gothic"/>
              </a:rPr>
              <a:t>(x) + </a:t>
            </a:r>
            <a:r>
              <a:rPr lang="en-US" altLang="ja-JP" dirty="0" err="1">
                <a:solidFill>
                  <a:srgbClr val="FF0000"/>
                </a:solidFill>
                <a:latin typeface="Century Gothic"/>
                <a:ea typeface="ＭＳ Ｐゴシック" charset="0"/>
                <a:cs typeface="Century Gothic"/>
              </a:rPr>
              <a:t>lss</a:t>
            </a:r>
            <a:r>
              <a:rPr lang="ja-JP" altLang="en-US" dirty="0">
                <a:solidFill>
                  <a:srgbClr val="FF0000"/>
                </a:solidFill>
                <a:latin typeface="Century Gothic"/>
                <a:ea typeface="ＭＳ Ｐゴシック" charset="0"/>
                <a:cs typeface="Century Gothic"/>
              </a:rPr>
              <a:t>’</a:t>
            </a:r>
            <a:r>
              <a:rPr lang="en-US" altLang="ja-JP" dirty="0">
                <a:solidFill>
                  <a:srgbClr val="FF0000"/>
                </a:solidFill>
                <a:latin typeface="Century Gothic"/>
                <a:ea typeface="ＭＳ Ｐゴシック" charset="0"/>
                <a:cs typeface="Century Gothic"/>
              </a:rPr>
              <a:t>(p) – </a:t>
            </a:r>
            <a:r>
              <a:rPr lang="en-US" altLang="ja-JP" dirty="0" err="1">
                <a:solidFill>
                  <a:srgbClr val="FF0000"/>
                </a:solidFill>
                <a:latin typeface="Century Gothic"/>
                <a:ea typeface="ＭＳ Ｐゴシック" charset="0"/>
                <a:cs typeface="Century Gothic"/>
              </a:rPr>
              <a:t>lss</a:t>
            </a:r>
            <a:r>
              <a:rPr lang="en-US" altLang="ja-JP" dirty="0">
                <a:solidFill>
                  <a:srgbClr val="FF0000"/>
                </a:solidFill>
                <a:latin typeface="Century Gothic"/>
                <a:ea typeface="ＭＳ Ｐゴシック" charset="0"/>
                <a:cs typeface="Century Gothic"/>
              </a:rPr>
              <a:t>(p) + </a:t>
            </a:r>
            <a:r>
              <a:rPr lang="en-US" altLang="ja-JP" dirty="0" err="1">
                <a:solidFill>
                  <a:srgbClr val="FF0000"/>
                </a:solidFill>
                <a:latin typeface="Century Gothic"/>
                <a:ea typeface="ＭＳ Ｐゴシック" charset="0"/>
                <a:cs typeface="Century Gothic"/>
              </a:rPr>
              <a:t>lss</a:t>
            </a:r>
            <a:r>
              <a:rPr lang="ja-JP" altLang="en-US" dirty="0">
                <a:solidFill>
                  <a:srgbClr val="FF0000"/>
                </a:solidFill>
                <a:latin typeface="Century Gothic"/>
                <a:ea typeface="ＭＳ Ｐゴシック" charset="0"/>
                <a:cs typeface="Century Gothic"/>
              </a:rPr>
              <a:t>’</a:t>
            </a:r>
            <a:r>
              <a:rPr lang="en-US" altLang="ja-JP" dirty="0">
                <a:solidFill>
                  <a:srgbClr val="FF0000"/>
                </a:solidFill>
                <a:latin typeface="Century Gothic"/>
                <a:ea typeface="ＭＳ Ｐゴシック" charset="0"/>
                <a:cs typeface="Century Gothic"/>
              </a:rPr>
              <a:t>(g) – </a:t>
            </a:r>
            <a:r>
              <a:rPr lang="en-US" altLang="ja-JP" dirty="0" err="1">
                <a:solidFill>
                  <a:srgbClr val="FF0000"/>
                </a:solidFill>
                <a:latin typeface="Century Gothic"/>
                <a:ea typeface="ＭＳ Ｐゴシック" charset="0"/>
                <a:cs typeface="Century Gothic"/>
              </a:rPr>
              <a:t>lss</a:t>
            </a:r>
            <a:r>
              <a:rPr lang="en-US" altLang="ja-JP" dirty="0">
                <a:solidFill>
                  <a:srgbClr val="FF0000"/>
                </a:solidFill>
                <a:latin typeface="Century Gothic"/>
                <a:ea typeface="ＭＳ Ｐゴシック" charset="0"/>
                <a:cs typeface="Century Gothic"/>
              </a:rPr>
              <a:t>(g)</a:t>
            </a:r>
            <a:br>
              <a:rPr lang="en-US" altLang="ja-JP" dirty="0">
                <a:solidFill>
                  <a:srgbClr val="FF0000"/>
                </a:solidFill>
                <a:latin typeface="Century Gothic"/>
                <a:ea typeface="ＭＳ Ｐゴシック" charset="0"/>
                <a:cs typeface="Century Gothic"/>
              </a:rPr>
            </a:br>
            <a:r>
              <a:rPr lang="en-US" altLang="ja-JP" dirty="0">
                <a:latin typeface="Century Gothic"/>
                <a:ea typeface="ＭＳ Ｐゴシック" charset="0"/>
                <a:cs typeface="Century Gothic"/>
              </a:rPr>
              <a:t>(to maintain the invariant)</a:t>
            </a:r>
          </a:p>
          <a:p>
            <a:pPr>
              <a:lnSpc>
                <a:spcPct val="130000"/>
              </a:lnSpc>
            </a:pPr>
            <a:r>
              <a:rPr lang="en-US" dirty="0">
                <a:latin typeface="Century Gothic"/>
                <a:ea typeface="ＭＳ Ｐゴシック" charset="0"/>
                <a:cs typeface="Century Gothic"/>
              </a:rPr>
              <a:t> this is always &lt;=</a:t>
            </a:r>
            <a:r>
              <a:rPr lang="en-US" dirty="0">
                <a:solidFill>
                  <a:srgbClr val="FF0000"/>
                </a:solidFill>
                <a:latin typeface="Century Gothic"/>
                <a:ea typeface="ＭＳ Ｐゴシック" charset="0"/>
                <a:cs typeface="Century Gothic"/>
              </a:rPr>
              <a:t> 3(</a:t>
            </a:r>
            <a:r>
              <a:rPr lang="en-US" dirty="0" err="1">
                <a:solidFill>
                  <a:srgbClr val="FF0000"/>
                </a:solidFill>
                <a:latin typeface="Century Gothic"/>
                <a:ea typeface="ＭＳ Ｐゴシック" charset="0"/>
                <a:cs typeface="Century Gothic"/>
              </a:rPr>
              <a:t>lss</a:t>
            </a:r>
            <a:r>
              <a:rPr lang="ja-JP" altLang="en-US" dirty="0">
                <a:solidFill>
                  <a:srgbClr val="FF0000"/>
                </a:solidFill>
                <a:latin typeface="Century Gothic"/>
                <a:ea typeface="ＭＳ Ｐゴシック" charset="0"/>
                <a:cs typeface="Century Gothic"/>
              </a:rPr>
              <a:t>’</a:t>
            </a:r>
            <a:r>
              <a:rPr lang="en-US" altLang="ja-JP" dirty="0">
                <a:solidFill>
                  <a:srgbClr val="FF0000"/>
                </a:solidFill>
                <a:latin typeface="Century Gothic"/>
                <a:ea typeface="ＭＳ Ｐゴシック" charset="0"/>
                <a:cs typeface="Century Gothic"/>
              </a:rPr>
              <a:t>(x) – </a:t>
            </a:r>
            <a:r>
              <a:rPr lang="en-US" altLang="ja-JP" dirty="0" err="1">
                <a:solidFill>
                  <a:srgbClr val="FF0000"/>
                </a:solidFill>
                <a:latin typeface="Century Gothic"/>
                <a:ea typeface="ＭＳ Ｐゴシック" charset="0"/>
                <a:cs typeface="Century Gothic"/>
              </a:rPr>
              <a:t>lss</a:t>
            </a:r>
            <a:r>
              <a:rPr lang="en-US" altLang="ja-JP" dirty="0">
                <a:solidFill>
                  <a:srgbClr val="FF0000"/>
                </a:solidFill>
                <a:latin typeface="Century Gothic"/>
                <a:ea typeface="ＭＳ Ｐゴシック" charset="0"/>
                <a:cs typeface="Century Gothic"/>
              </a:rPr>
              <a:t>(x)) </a:t>
            </a:r>
            <a:r>
              <a:rPr lang="en-US" altLang="ja-JP" dirty="0">
                <a:latin typeface="Century Gothic"/>
                <a:ea typeface="ＭＳ Ｐゴシック" charset="0"/>
                <a:cs typeface="Century Gothic"/>
              </a:rPr>
              <a:t> </a:t>
            </a:r>
            <a:r>
              <a:rPr lang="en-US" altLang="ja-JP" sz="2400" dirty="0">
                <a:latin typeface="Century Gothic"/>
                <a:ea typeface="ＭＳ Ｐゴシック" charset="0"/>
                <a:cs typeface="Century Gothic"/>
              </a:rPr>
              <a:t>[complex argument]</a:t>
            </a:r>
          </a:p>
          <a:p>
            <a:pPr>
              <a:lnSpc>
                <a:spcPct val="130000"/>
              </a:lnSpc>
            </a:pPr>
            <a:r>
              <a:rPr lang="en-US" dirty="0">
                <a:latin typeface="Century Gothic"/>
                <a:ea typeface="ＭＳ Ｐゴシック" charset="0"/>
                <a:cs typeface="Century Gothic"/>
              </a:rPr>
              <a:t> similarly for </a:t>
            </a:r>
            <a:r>
              <a:rPr lang="en-US" dirty="0" err="1">
                <a:latin typeface="Century Gothic"/>
                <a:ea typeface="ＭＳ Ｐゴシック" charset="0"/>
                <a:cs typeface="Century Gothic"/>
              </a:rPr>
              <a:t>zig-</a:t>
            </a:r>
            <a:r>
              <a:rPr lang="en-US" dirty="0" err="1" smtClean="0">
                <a:latin typeface="Century Gothic"/>
                <a:ea typeface="ＭＳ Ｐゴシック" charset="0"/>
                <a:cs typeface="Century Gothic"/>
              </a:rPr>
              <a:t>zig</a:t>
            </a:r>
            <a:r>
              <a:rPr lang="en-US" dirty="0" smtClean="0">
                <a:latin typeface="Century Gothic"/>
                <a:ea typeface="ＭＳ Ｐゴシック" charset="0"/>
                <a:cs typeface="Century Gothic"/>
              </a:rPr>
              <a:t>; </a:t>
            </a:r>
            <a:r>
              <a:rPr lang="en-US" dirty="0">
                <a:solidFill>
                  <a:srgbClr val="FF0000"/>
                </a:solidFill>
                <a:latin typeface="Century Gothic"/>
                <a:ea typeface="ＭＳ Ｐゴシック" charset="0"/>
                <a:cs typeface="Century Gothic"/>
              </a:rPr>
              <a:t>1</a:t>
            </a:r>
            <a:r>
              <a:rPr lang="en-US" dirty="0">
                <a:latin typeface="Century Gothic"/>
                <a:ea typeface="ＭＳ Ｐゴシック" charset="0"/>
                <a:cs typeface="Century Gothic"/>
              </a:rPr>
              <a:t> more for last half step</a:t>
            </a:r>
          </a:p>
          <a:p>
            <a:pPr>
              <a:lnSpc>
                <a:spcPct val="130000"/>
              </a:lnSpc>
            </a:pPr>
            <a:r>
              <a:rPr lang="en-US" dirty="0">
                <a:latin typeface="Century Gothic"/>
                <a:ea typeface="ＭＳ Ｐゴシック" charset="0"/>
                <a:cs typeface="Century Gothic"/>
              </a:rPr>
              <a:t> total cost of splay is &lt;= </a:t>
            </a:r>
            <a:r>
              <a:rPr lang="en-US" dirty="0">
                <a:solidFill>
                  <a:srgbClr val="FF0000"/>
                </a:solidFill>
                <a:latin typeface="Century Gothic"/>
                <a:ea typeface="ＭＳ Ｐゴシック" charset="0"/>
                <a:cs typeface="Century Gothic"/>
              </a:rPr>
              <a:t>3(</a:t>
            </a:r>
            <a:r>
              <a:rPr lang="en-US" dirty="0" err="1">
                <a:solidFill>
                  <a:srgbClr val="FF0000"/>
                </a:solidFill>
                <a:latin typeface="Century Gothic"/>
                <a:ea typeface="ＭＳ Ｐゴシック" charset="0"/>
                <a:cs typeface="Century Gothic"/>
              </a:rPr>
              <a:t>lss</a:t>
            </a:r>
            <a:r>
              <a:rPr lang="en-US" dirty="0">
                <a:solidFill>
                  <a:srgbClr val="FF0000"/>
                </a:solidFill>
                <a:latin typeface="Century Gothic"/>
                <a:ea typeface="ＭＳ Ｐゴシック" charset="0"/>
                <a:cs typeface="Century Gothic"/>
              </a:rPr>
              <a:t>(root))+1 = 3 log n + 1</a:t>
            </a:r>
          </a:p>
        </p:txBody>
      </p:sp>
      <p:grpSp>
        <p:nvGrpSpPr>
          <p:cNvPr id="65540" name="Group 4"/>
          <p:cNvGrpSpPr>
            <a:grpSpLocks/>
          </p:cNvGrpSpPr>
          <p:nvPr/>
        </p:nvGrpSpPr>
        <p:grpSpPr bwMode="auto">
          <a:xfrm>
            <a:off x="2286000" y="685800"/>
            <a:ext cx="4419600" cy="1893888"/>
            <a:chOff x="2208" y="432"/>
            <a:chExt cx="3696" cy="1584"/>
          </a:xfrm>
        </p:grpSpPr>
        <p:sp>
          <p:nvSpPr>
            <p:cNvPr id="164869" name="Oval 5"/>
            <p:cNvSpPr>
              <a:spLocks noChangeArrowheads="1"/>
            </p:cNvSpPr>
            <p:nvPr/>
          </p:nvSpPr>
          <p:spPr bwMode="auto">
            <a:xfrm>
              <a:off x="2880" y="1152"/>
              <a:ext cx="288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X</a:t>
              </a:r>
            </a:p>
          </p:txBody>
        </p:sp>
        <p:sp>
          <p:nvSpPr>
            <p:cNvPr id="164870" name="Oval 6"/>
            <p:cNvSpPr>
              <a:spLocks noChangeArrowheads="1"/>
            </p:cNvSpPr>
            <p:nvPr/>
          </p:nvSpPr>
          <p:spPr bwMode="auto">
            <a:xfrm>
              <a:off x="2880" y="432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G</a:t>
              </a:r>
            </a:p>
          </p:txBody>
        </p:sp>
        <p:sp>
          <p:nvSpPr>
            <p:cNvPr id="164871" name="Oval 7"/>
            <p:cNvSpPr>
              <a:spLocks noChangeArrowheads="1"/>
            </p:cNvSpPr>
            <p:nvPr/>
          </p:nvSpPr>
          <p:spPr bwMode="auto">
            <a:xfrm>
              <a:off x="2544" y="76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P</a:t>
              </a:r>
            </a:p>
          </p:txBody>
        </p:sp>
        <p:cxnSp>
          <p:nvCxnSpPr>
            <p:cNvPr id="164872" name="AutoShape 8"/>
            <p:cNvCxnSpPr>
              <a:cxnSpLocks noChangeShapeType="1"/>
              <a:stCxn id="164871" idx="5"/>
              <a:endCxn id="164869" idx="1"/>
            </p:cNvCxnSpPr>
            <p:nvPr/>
          </p:nvCxnSpPr>
          <p:spPr bwMode="auto">
            <a:xfrm>
              <a:off x="2789" y="1014"/>
              <a:ext cx="133" cy="1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64873" name="AutoShape 9"/>
            <p:cNvCxnSpPr>
              <a:cxnSpLocks noChangeShapeType="1"/>
              <a:stCxn id="164871" idx="7"/>
              <a:endCxn id="164870" idx="3"/>
            </p:cNvCxnSpPr>
            <p:nvPr/>
          </p:nvCxnSpPr>
          <p:spPr bwMode="auto">
            <a:xfrm flipV="1">
              <a:off x="2789" y="678"/>
              <a:ext cx="133" cy="1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64874" name="AutoShape 10"/>
            <p:cNvSpPr>
              <a:spLocks noChangeArrowheads="1"/>
            </p:cNvSpPr>
            <p:nvPr/>
          </p:nvSpPr>
          <p:spPr bwMode="auto">
            <a:xfrm>
              <a:off x="2208" y="1249"/>
              <a:ext cx="384" cy="433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A</a:t>
              </a:r>
            </a:p>
          </p:txBody>
        </p:sp>
        <p:cxnSp>
          <p:nvCxnSpPr>
            <p:cNvPr id="164875" name="AutoShape 11"/>
            <p:cNvCxnSpPr>
              <a:cxnSpLocks noChangeShapeType="1"/>
              <a:stCxn id="164874" idx="0"/>
              <a:endCxn id="164871" idx="3"/>
            </p:cNvCxnSpPr>
            <p:nvPr/>
          </p:nvCxnSpPr>
          <p:spPr bwMode="auto">
            <a:xfrm flipV="1">
              <a:off x="2401" y="1014"/>
              <a:ext cx="186" cy="2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64876" name="AutoShape 12"/>
            <p:cNvSpPr>
              <a:spLocks noChangeArrowheads="1"/>
            </p:cNvSpPr>
            <p:nvPr/>
          </p:nvSpPr>
          <p:spPr bwMode="auto">
            <a:xfrm>
              <a:off x="3120" y="1584"/>
              <a:ext cx="384" cy="43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C</a:t>
              </a:r>
            </a:p>
          </p:txBody>
        </p:sp>
        <p:sp>
          <p:nvSpPr>
            <p:cNvPr id="164877" name="AutoShape 13"/>
            <p:cNvSpPr>
              <a:spLocks noChangeArrowheads="1"/>
            </p:cNvSpPr>
            <p:nvPr/>
          </p:nvSpPr>
          <p:spPr bwMode="auto">
            <a:xfrm>
              <a:off x="3263" y="864"/>
              <a:ext cx="385" cy="433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D</a:t>
              </a:r>
            </a:p>
          </p:txBody>
        </p:sp>
        <p:sp>
          <p:nvSpPr>
            <p:cNvPr id="164878" name="AutoShape 14"/>
            <p:cNvSpPr>
              <a:spLocks noChangeArrowheads="1"/>
            </p:cNvSpPr>
            <p:nvPr/>
          </p:nvSpPr>
          <p:spPr bwMode="auto">
            <a:xfrm>
              <a:off x="2592" y="1584"/>
              <a:ext cx="384" cy="43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B</a:t>
              </a:r>
            </a:p>
          </p:txBody>
        </p:sp>
        <p:cxnSp>
          <p:nvCxnSpPr>
            <p:cNvPr id="164879" name="AutoShape 15"/>
            <p:cNvCxnSpPr>
              <a:cxnSpLocks noChangeShapeType="1"/>
              <a:stCxn id="164870" idx="5"/>
              <a:endCxn id="164877" idx="0"/>
            </p:cNvCxnSpPr>
            <p:nvPr/>
          </p:nvCxnSpPr>
          <p:spPr bwMode="auto">
            <a:xfrm>
              <a:off x="3125" y="678"/>
              <a:ext cx="331" cy="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64880" name="AutoShape 16"/>
            <p:cNvCxnSpPr>
              <a:cxnSpLocks noChangeShapeType="1"/>
              <a:stCxn id="164869" idx="3"/>
              <a:endCxn id="164878" idx="0"/>
            </p:cNvCxnSpPr>
            <p:nvPr/>
          </p:nvCxnSpPr>
          <p:spPr bwMode="auto">
            <a:xfrm flipH="1">
              <a:off x="2784" y="1399"/>
              <a:ext cx="138" cy="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64881" name="AutoShape 17"/>
            <p:cNvCxnSpPr>
              <a:cxnSpLocks noChangeShapeType="1"/>
              <a:stCxn id="164869" idx="5"/>
              <a:endCxn id="164876" idx="0"/>
            </p:cNvCxnSpPr>
            <p:nvPr/>
          </p:nvCxnSpPr>
          <p:spPr bwMode="auto">
            <a:xfrm>
              <a:off x="3125" y="1399"/>
              <a:ext cx="187" cy="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64882" name="Oval 18"/>
            <p:cNvSpPr>
              <a:spLocks noChangeArrowheads="1"/>
            </p:cNvSpPr>
            <p:nvPr/>
          </p:nvSpPr>
          <p:spPr bwMode="auto">
            <a:xfrm>
              <a:off x="4944" y="432"/>
              <a:ext cx="288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X</a:t>
              </a:r>
            </a:p>
          </p:txBody>
        </p:sp>
        <p:sp>
          <p:nvSpPr>
            <p:cNvPr id="164883" name="Oval 19"/>
            <p:cNvSpPr>
              <a:spLocks noChangeArrowheads="1"/>
            </p:cNvSpPr>
            <p:nvPr/>
          </p:nvSpPr>
          <p:spPr bwMode="auto">
            <a:xfrm>
              <a:off x="5328" y="816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G</a:t>
              </a:r>
            </a:p>
          </p:txBody>
        </p:sp>
        <p:sp>
          <p:nvSpPr>
            <p:cNvPr id="164884" name="Oval 20"/>
            <p:cNvSpPr>
              <a:spLocks noChangeArrowheads="1"/>
            </p:cNvSpPr>
            <p:nvPr/>
          </p:nvSpPr>
          <p:spPr bwMode="auto">
            <a:xfrm>
              <a:off x="4511" y="816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P</a:t>
              </a:r>
            </a:p>
          </p:txBody>
        </p:sp>
        <p:cxnSp>
          <p:nvCxnSpPr>
            <p:cNvPr id="164885" name="AutoShape 21"/>
            <p:cNvCxnSpPr>
              <a:cxnSpLocks noChangeShapeType="1"/>
              <a:stCxn id="164884" idx="7"/>
              <a:endCxn id="164882" idx="3"/>
            </p:cNvCxnSpPr>
            <p:nvPr/>
          </p:nvCxnSpPr>
          <p:spPr bwMode="auto">
            <a:xfrm flipV="1">
              <a:off x="4758" y="678"/>
              <a:ext cx="228" cy="1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64886" name="AutoShape 22"/>
            <p:cNvCxnSpPr>
              <a:cxnSpLocks noChangeShapeType="1"/>
              <a:stCxn id="164882" idx="5"/>
              <a:endCxn id="164883" idx="1"/>
            </p:cNvCxnSpPr>
            <p:nvPr/>
          </p:nvCxnSpPr>
          <p:spPr bwMode="auto">
            <a:xfrm>
              <a:off x="5190" y="678"/>
              <a:ext cx="182" cy="1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64887" name="AutoShape 23"/>
            <p:cNvSpPr>
              <a:spLocks noChangeArrowheads="1"/>
            </p:cNvSpPr>
            <p:nvPr/>
          </p:nvSpPr>
          <p:spPr bwMode="auto">
            <a:xfrm>
              <a:off x="4225" y="1344"/>
              <a:ext cx="385" cy="43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A</a:t>
              </a:r>
            </a:p>
          </p:txBody>
        </p:sp>
        <p:cxnSp>
          <p:nvCxnSpPr>
            <p:cNvPr id="164888" name="AutoShape 24"/>
            <p:cNvCxnSpPr>
              <a:cxnSpLocks noChangeShapeType="1"/>
              <a:stCxn id="164887" idx="0"/>
              <a:endCxn id="164884" idx="3"/>
            </p:cNvCxnSpPr>
            <p:nvPr/>
          </p:nvCxnSpPr>
          <p:spPr bwMode="auto">
            <a:xfrm flipV="1">
              <a:off x="4416" y="1061"/>
              <a:ext cx="138" cy="28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64889" name="AutoShape 25"/>
            <p:cNvSpPr>
              <a:spLocks noChangeArrowheads="1"/>
            </p:cNvSpPr>
            <p:nvPr/>
          </p:nvSpPr>
          <p:spPr bwMode="auto">
            <a:xfrm>
              <a:off x="5088" y="1344"/>
              <a:ext cx="385" cy="43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C</a:t>
              </a:r>
            </a:p>
          </p:txBody>
        </p:sp>
        <p:sp>
          <p:nvSpPr>
            <p:cNvPr id="164890" name="AutoShape 26"/>
            <p:cNvSpPr>
              <a:spLocks noChangeArrowheads="1"/>
            </p:cNvSpPr>
            <p:nvPr/>
          </p:nvSpPr>
          <p:spPr bwMode="auto">
            <a:xfrm>
              <a:off x="5520" y="1344"/>
              <a:ext cx="384" cy="43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D</a:t>
              </a:r>
            </a:p>
          </p:txBody>
        </p:sp>
        <p:sp>
          <p:nvSpPr>
            <p:cNvPr id="164891" name="AutoShape 27"/>
            <p:cNvSpPr>
              <a:spLocks noChangeArrowheads="1"/>
            </p:cNvSpPr>
            <p:nvPr/>
          </p:nvSpPr>
          <p:spPr bwMode="auto">
            <a:xfrm>
              <a:off x="4656" y="1344"/>
              <a:ext cx="384" cy="43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cs typeface="+mn-cs"/>
                </a:rPr>
                <a:t>B</a:t>
              </a:r>
            </a:p>
          </p:txBody>
        </p:sp>
        <p:cxnSp>
          <p:nvCxnSpPr>
            <p:cNvPr id="164892" name="AutoShape 28"/>
            <p:cNvCxnSpPr>
              <a:cxnSpLocks noChangeShapeType="1"/>
              <a:stCxn id="164883" idx="5"/>
              <a:endCxn id="164890" idx="0"/>
            </p:cNvCxnSpPr>
            <p:nvPr/>
          </p:nvCxnSpPr>
          <p:spPr bwMode="auto">
            <a:xfrm>
              <a:off x="5573" y="1061"/>
              <a:ext cx="138" cy="28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64893" name="AutoShape 29"/>
            <p:cNvCxnSpPr>
              <a:cxnSpLocks noChangeShapeType="1"/>
              <a:stCxn id="164884" idx="5"/>
              <a:endCxn id="164891" idx="0"/>
            </p:cNvCxnSpPr>
            <p:nvPr/>
          </p:nvCxnSpPr>
          <p:spPr bwMode="auto">
            <a:xfrm>
              <a:off x="4758" y="1061"/>
              <a:ext cx="90" cy="28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64894" name="AutoShape 30"/>
            <p:cNvCxnSpPr>
              <a:cxnSpLocks noChangeShapeType="1"/>
              <a:stCxn id="164883" idx="3"/>
              <a:endCxn id="164889" idx="0"/>
            </p:cNvCxnSpPr>
            <p:nvPr/>
          </p:nvCxnSpPr>
          <p:spPr bwMode="auto">
            <a:xfrm flipH="1">
              <a:off x="5280" y="1061"/>
              <a:ext cx="90" cy="28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64895" name="AutoShape 31"/>
            <p:cNvSpPr>
              <a:spLocks noChangeArrowheads="1"/>
            </p:cNvSpPr>
            <p:nvPr/>
          </p:nvSpPr>
          <p:spPr bwMode="auto">
            <a:xfrm>
              <a:off x="3792" y="625"/>
              <a:ext cx="481" cy="191"/>
            </a:xfrm>
            <a:prstGeom prst="rightArrow">
              <a:avLst>
                <a:gd name="adj1" fmla="val 50000"/>
                <a:gd name="adj2" fmla="val 625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3BA392E-84BC-F843-B7A6-2707543005CF}" type="slidenum">
              <a:rPr lang="en-US" sz="1500">
                <a:latin typeface="Arial" charset="0"/>
              </a:rPr>
              <a:pPr/>
              <a:t>24</a:t>
            </a:fld>
            <a:endParaRPr lang="en-US" sz="1500">
              <a:latin typeface="Arial" charset="0"/>
            </a:endParaRPr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entury Gothic"/>
                <a:cs typeface="Century Gothic"/>
              </a:rPr>
              <a:t>Splay trees: end of the main proof</a:t>
            </a:r>
            <a:endParaRPr lang="en-US" sz="2800" dirty="0" smtClean="0">
              <a:latin typeface="Century Gothic"/>
              <a:cs typeface="Century Gothic"/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38" y="1066800"/>
            <a:ext cx="9288462" cy="5789613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sz="2400" dirty="0">
                <a:latin typeface="Tahoma" charset="0"/>
                <a:ea typeface="ＭＳ Ｐゴシック" charset="0"/>
              </a:rPr>
              <a:t> </a:t>
            </a:r>
            <a:r>
              <a:rPr lang="en-US" sz="2400" dirty="0">
                <a:latin typeface="Century Gothic"/>
                <a:ea typeface="ＭＳ Ｐゴシック" charset="0"/>
                <a:cs typeface="Century Gothic"/>
              </a:rPr>
              <a:t>maintaining invariant during splay costs &lt;= </a:t>
            </a:r>
            <a:r>
              <a:rPr lang="en-US" sz="2400" dirty="0">
                <a:solidFill>
                  <a:srgbClr val="FF0000"/>
                </a:solidFill>
                <a:latin typeface="Century Gothic"/>
                <a:ea typeface="ＭＳ Ｐゴシック" charset="0"/>
                <a:cs typeface="Century Gothic"/>
              </a:rPr>
              <a:t>3 log n + 1 </a:t>
            </a:r>
            <a:r>
              <a:rPr lang="en-US" sz="2400" dirty="0">
                <a:latin typeface="Century Gothic"/>
                <a:ea typeface="ＭＳ Ｐゴシック" charset="0"/>
                <a:cs typeface="Century Gothic"/>
              </a:rPr>
              <a:t>coins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latin typeface="Century Gothic"/>
                <a:ea typeface="ＭＳ Ｐゴシック" charset="0"/>
                <a:cs typeface="Century Gothic"/>
              </a:rPr>
              <a:t> maintaining invariant during insert may cost an extra </a:t>
            </a:r>
            <a:r>
              <a:rPr lang="en-US" sz="2400" dirty="0">
                <a:solidFill>
                  <a:srgbClr val="FF0000"/>
                </a:solidFill>
                <a:latin typeface="Century Gothic"/>
                <a:ea typeface="ＭＳ Ｐゴシック" charset="0"/>
                <a:cs typeface="Century Gothic"/>
              </a:rPr>
              <a:t>log n + 1 </a:t>
            </a:r>
            <a:r>
              <a:rPr lang="en-US" sz="2400" dirty="0">
                <a:latin typeface="Century Gothic"/>
                <a:ea typeface="ＭＳ Ｐゴシック" charset="0"/>
                <a:cs typeface="Century Gothic"/>
              </a:rPr>
              <a:t>coins (because </a:t>
            </a:r>
            <a:r>
              <a:rPr lang="en-US" sz="2400" dirty="0" err="1">
                <a:latin typeface="Century Gothic"/>
                <a:ea typeface="ＭＳ Ｐゴシック" charset="0"/>
                <a:cs typeface="Century Gothic"/>
              </a:rPr>
              <a:t>lss</a:t>
            </a:r>
            <a:r>
              <a:rPr lang="en-US" sz="2400" dirty="0">
                <a:latin typeface="Century Gothic"/>
                <a:ea typeface="ＭＳ Ｐゴシック" charset="0"/>
                <a:cs typeface="Century Gothic"/>
              </a:rPr>
              <a:t> goes up)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latin typeface="Century Gothic"/>
                <a:ea typeface="ＭＳ Ｐゴシック" charset="0"/>
                <a:cs typeface="Century Gothic"/>
              </a:rPr>
              <a:t> maintaining credit invariant never costs more than </a:t>
            </a:r>
            <a:br>
              <a:rPr lang="en-US" sz="2400" dirty="0">
                <a:latin typeface="Century Gothic"/>
                <a:ea typeface="ＭＳ Ｐゴシック" charset="0"/>
                <a:cs typeface="Century Gothic"/>
              </a:rPr>
            </a:br>
            <a:r>
              <a:rPr lang="en-US" sz="2400" dirty="0">
                <a:solidFill>
                  <a:srgbClr val="FF0000"/>
                </a:solidFill>
                <a:latin typeface="Century Gothic"/>
                <a:ea typeface="ＭＳ Ｐゴシック" charset="0"/>
                <a:cs typeface="Century Gothic"/>
              </a:rPr>
              <a:t>4 log n + 2 </a:t>
            </a:r>
            <a:r>
              <a:rPr lang="en-US" sz="2400" dirty="0">
                <a:latin typeface="Century Gothic"/>
                <a:ea typeface="ＭＳ Ｐゴシック" charset="0"/>
                <a:cs typeface="Century Gothic"/>
              </a:rPr>
              <a:t>coins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latin typeface="Century Gothic"/>
                <a:ea typeface="ＭＳ Ｐゴシック" charset="0"/>
                <a:cs typeface="Century Gothic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Century Gothic"/>
                <a:ea typeface="ＭＳ Ｐゴシック" charset="0"/>
                <a:cs typeface="Century Gothic"/>
              </a:rPr>
              <a:t>Lemma:</a:t>
            </a:r>
            <a:r>
              <a:rPr lang="en-US" sz="2400" dirty="0">
                <a:latin typeface="Century Gothic"/>
                <a:ea typeface="ＭＳ Ｐゴシック" charset="0"/>
                <a:cs typeface="Century Gothic"/>
              </a:rPr>
              <a:t>  Any sequence of </a:t>
            </a:r>
            <a:r>
              <a:rPr lang="en-US" sz="2400" dirty="0">
                <a:solidFill>
                  <a:srgbClr val="FF0000"/>
                </a:solidFill>
                <a:latin typeface="Century Gothic"/>
                <a:ea typeface="ＭＳ Ｐゴシック" charset="0"/>
                <a:cs typeface="Century Gothic"/>
              </a:rPr>
              <a:t>m</a:t>
            </a:r>
            <a:r>
              <a:rPr lang="en-US" sz="2400" dirty="0">
                <a:latin typeface="Century Gothic"/>
                <a:ea typeface="ＭＳ Ｐゴシック" charset="0"/>
                <a:cs typeface="Century Gothic"/>
              </a:rPr>
              <a:t> operations requires</a:t>
            </a:r>
            <a:br>
              <a:rPr lang="en-US" sz="2400" dirty="0">
                <a:latin typeface="Century Gothic"/>
                <a:ea typeface="ＭＳ Ｐゴシック" charset="0"/>
                <a:cs typeface="Century Gothic"/>
              </a:rPr>
            </a:br>
            <a:r>
              <a:rPr lang="en-US" sz="2400" dirty="0">
                <a:latin typeface="Century Gothic"/>
                <a:ea typeface="ＭＳ Ｐゴシック" charset="0"/>
                <a:cs typeface="Century Gothic"/>
              </a:rPr>
              <a:t> at most  </a:t>
            </a:r>
            <a:r>
              <a:rPr lang="en-US" sz="2400" dirty="0">
                <a:solidFill>
                  <a:srgbClr val="FF0000"/>
                </a:solidFill>
                <a:latin typeface="Century Gothic"/>
                <a:ea typeface="ＭＳ Ｐゴシック" charset="0"/>
                <a:cs typeface="Century Gothic"/>
              </a:rPr>
              <a:t>4 m log n + 2</a:t>
            </a:r>
            <a:r>
              <a:rPr lang="en-US" sz="2400" dirty="0">
                <a:latin typeface="Century Gothic"/>
                <a:ea typeface="ＭＳ Ｐゴシック" charset="0"/>
                <a:cs typeface="Century Gothic"/>
              </a:rPr>
              <a:t> splay steps.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solidFill>
                  <a:srgbClr val="FF0000"/>
                </a:solidFill>
                <a:latin typeface="Century Gothic"/>
                <a:ea typeface="ＭＳ Ｐゴシック" charset="0"/>
                <a:cs typeface="Century Gothic"/>
              </a:rPr>
              <a:t>Theorem:</a:t>
            </a:r>
            <a:r>
              <a:rPr lang="en-US" sz="2400" dirty="0">
                <a:latin typeface="Century Gothic"/>
                <a:ea typeface="ＭＳ Ｐゴシック" charset="0"/>
                <a:cs typeface="Century Gothic"/>
              </a:rPr>
              <a:t>  Starting with an empty tree, any </a:t>
            </a:r>
            <a:r>
              <a:rPr lang="en-US" sz="2400" dirty="0">
                <a:solidFill>
                  <a:srgbClr val="FF0000"/>
                </a:solidFill>
                <a:latin typeface="Century Gothic"/>
                <a:ea typeface="ＭＳ Ｐゴシック" charset="0"/>
                <a:cs typeface="Century Gothic"/>
              </a:rPr>
              <a:t>m</a:t>
            </a:r>
            <a:r>
              <a:rPr lang="en-US" sz="2400" dirty="0">
                <a:latin typeface="Century Gothic"/>
                <a:ea typeface="ＭＳ Ｐゴシック" charset="0"/>
                <a:cs typeface="Century Gothic"/>
              </a:rPr>
              <a:t> operations </a:t>
            </a:r>
            <a:r>
              <a:rPr lang="en-US" sz="2400" dirty="0" smtClean="0">
                <a:latin typeface="Century Gothic"/>
                <a:ea typeface="ＭＳ Ｐゴシック" charset="0"/>
                <a:cs typeface="Century Gothic"/>
              </a:rPr>
              <a:t>(</a:t>
            </a:r>
            <a:r>
              <a:rPr lang="en-US" sz="2400" dirty="0">
                <a:latin typeface="Century Gothic"/>
                <a:ea typeface="ＭＳ Ｐゴシック" charset="0"/>
                <a:cs typeface="Century Gothic"/>
              </a:rPr>
              <a:t>find, insert, delete) take </a:t>
            </a:r>
            <a:r>
              <a:rPr lang="en-US" sz="2400" dirty="0">
                <a:solidFill>
                  <a:srgbClr val="FF0000"/>
                </a:solidFill>
                <a:latin typeface="Century Gothic"/>
                <a:ea typeface="ＭＳ Ｐゴシック" charset="0"/>
                <a:cs typeface="Century Gothic"/>
              </a:rPr>
              <a:t>O(m log n)</a:t>
            </a:r>
            <a:r>
              <a:rPr lang="en-US" sz="2400" dirty="0">
                <a:latin typeface="Century Gothic"/>
                <a:ea typeface="ＭＳ Ｐゴシック" charset="0"/>
                <a:cs typeface="Century Gothic"/>
              </a:rPr>
              <a:t> time</a:t>
            </a:r>
          </a:p>
          <a:p>
            <a:pPr>
              <a:lnSpc>
                <a:spcPct val="130000"/>
              </a:lnSpc>
            </a:pPr>
            <a:endParaRPr lang="en-US" sz="2400" dirty="0">
              <a:latin typeface="Century Gothic"/>
              <a:ea typeface="ＭＳ Ｐゴシック" charset="0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55C89AC-4730-5442-B523-81BD2690352C}" type="slidenum">
              <a:rPr lang="en-US" sz="1500">
                <a:latin typeface="Arial" charset="0"/>
              </a:rPr>
              <a:pPr/>
              <a:t>2</a:t>
            </a:fld>
            <a:endParaRPr lang="en-US" sz="1500">
              <a:latin typeface="Arial" charset="0"/>
            </a:endParaRPr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entury Gothic"/>
                <a:cs typeface="Century Gothic"/>
              </a:rPr>
              <a:t>Splay trees: Intuition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338" y="914400"/>
            <a:ext cx="9288462" cy="6019800"/>
          </a:xfrm>
        </p:spPr>
        <p:txBody>
          <a:bodyPr/>
          <a:lstStyle/>
          <a:p>
            <a:r>
              <a:rPr lang="en-US" sz="2400" dirty="0" smtClean="0">
                <a:latin typeface="Century Gothic"/>
                <a:cs typeface="Century Gothic"/>
              </a:rPr>
              <a:t>For </a:t>
            </a:r>
            <a:r>
              <a:rPr lang="en-US" sz="2400" dirty="0">
                <a:latin typeface="Century Gothic"/>
                <a:cs typeface="Century Gothic"/>
              </a:rPr>
              <a:t>search cost to be small in </a:t>
            </a:r>
            <a:r>
              <a:rPr lang="en-US" sz="2400" dirty="0" smtClean="0">
                <a:latin typeface="Century Gothic"/>
                <a:cs typeface="Century Gothic"/>
              </a:rPr>
              <a:t>a BST, the item must </a:t>
            </a:r>
            <a:r>
              <a:rPr lang="en-US" sz="2400" dirty="0">
                <a:latin typeface="Century Gothic"/>
                <a:cs typeface="Century Gothic"/>
              </a:rPr>
              <a:t>be close to the root. </a:t>
            </a:r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Many </a:t>
            </a:r>
            <a:r>
              <a:rPr lang="en-US" sz="2400" dirty="0">
                <a:latin typeface="Century Gothic"/>
                <a:cs typeface="Century Gothic"/>
              </a:rPr>
              <a:t>tree-</a:t>
            </a:r>
            <a:r>
              <a:rPr lang="en-US" sz="2400" dirty="0" smtClean="0">
                <a:latin typeface="Century Gothic"/>
                <a:cs typeface="Century Gothic"/>
              </a:rPr>
              <a:t>restructuring </a:t>
            </a:r>
            <a:r>
              <a:rPr lang="en-US" sz="2400" dirty="0">
                <a:latin typeface="Century Gothic"/>
                <a:cs typeface="Century Gothic"/>
              </a:rPr>
              <a:t>rules try to move the accessed item closer to the root</a:t>
            </a:r>
            <a:r>
              <a:rPr lang="en-US" sz="2400" dirty="0" smtClean="0">
                <a:latin typeface="Century Gothic"/>
                <a:cs typeface="Century Gothic"/>
              </a:rPr>
              <a:t>.</a:t>
            </a:r>
          </a:p>
          <a:p>
            <a:pPr marL="231775" lvl="1" indent="-231775">
              <a:buClr>
                <a:schemeClr val="tx2"/>
              </a:buClr>
              <a:buFont typeface="Monotype Sorts" charset="0"/>
              <a:buChar char="n"/>
            </a:pPr>
            <a:r>
              <a:rPr lang="en-US" sz="2400" dirty="0">
                <a:latin typeface="Century Gothic"/>
                <a:cs typeface="Century Gothic"/>
              </a:rPr>
              <a:t>Same idea </a:t>
            </a:r>
            <a:r>
              <a:rPr lang="en-US" sz="2400" dirty="0" smtClean="0">
                <a:latin typeface="Century Gothic"/>
                <a:cs typeface="Century Gothic"/>
              </a:rPr>
              <a:t>behind </a:t>
            </a:r>
            <a:r>
              <a:rPr lang="en-US" sz="2400" dirty="0">
                <a:solidFill>
                  <a:srgbClr val="FF0000"/>
                </a:solidFill>
                <a:latin typeface="Century Gothic"/>
                <a:cs typeface="Century Gothic"/>
              </a:rPr>
              <a:t>caching</a:t>
            </a:r>
            <a:r>
              <a:rPr lang="en-US" sz="2400" dirty="0">
                <a:latin typeface="Century Gothic"/>
                <a:cs typeface="Century Gothic"/>
              </a:rPr>
              <a:t>---keep recently accessed data in fast </a:t>
            </a:r>
            <a:r>
              <a:rPr lang="en-US" sz="2400" dirty="0" smtClean="0">
                <a:latin typeface="Century Gothic"/>
                <a:cs typeface="Century Gothic"/>
              </a:rPr>
              <a:t>memory</a:t>
            </a:r>
            <a:r>
              <a:rPr lang="en-US" sz="2400" dirty="0">
                <a:latin typeface="Century Gothic"/>
                <a:cs typeface="Century Gothic"/>
              </a:rPr>
              <a:t>.</a:t>
            </a:r>
            <a:endParaRPr lang="en-US" sz="2400" dirty="0" smtClean="0">
              <a:latin typeface="Century Gothic"/>
              <a:cs typeface="Century Gothic"/>
            </a:endParaRPr>
          </a:p>
          <a:p>
            <a:pPr marL="0" indent="0">
              <a:buNone/>
            </a:pPr>
            <a:endParaRPr lang="en-US" sz="24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66301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55C89AC-4730-5442-B523-81BD2690352C}" type="slidenum">
              <a:rPr lang="en-US" sz="1500">
                <a:latin typeface="Arial" charset="0"/>
              </a:rPr>
              <a:pPr/>
              <a:t>3</a:t>
            </a:fld>
            <a:endParaRPr lang="en-US" sz="1500">
              <a:latin typeface="Arial" charset="0"/>
            </a:endParaRPr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entury Gothic"/>
                <a:cs typeface="Century Gothic"/>
              </a:rPr>
              <a:t>Splay trees: Intuition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338" y="914400"/>
            <a:ext cx="9288462" cy="6019800"/>
          </a:xfrm>
        </p:spPr>
        <p:txBody>
          <a:bodyPr/>
          <a:lstStyle/>
          <a:p>
            <a:r>
              <a:rPr lang="en-US" sz="2400" dirty="0" smtClean="0">
                <a:latin typeface="Century Gothic"/>
                <a:cs typeface="Century Gothic"/>
              </a:rPr>
              <a:t>Two classical heuristics </a:t>
            </a:r>
            <a:r>
              <a:rPr lang="en-US" sz="2400" dirty="0">
                <a:latin typeface="Century Gothic"/>
                <a:cs typeface="Century Gothic"/>
              </a:rPr>
              <a:t>are</a:t>
            </a:r>
            <a:r>
              <a:rPr lang="en-US" sz="2400" dirty="0" smtClean="0">
                <a:latin typeface="Century Gothic"/>
                <a:cs typeface="Century Gothic"/>
              </a:rPr>
              <a:t>:</a:t>
            </a:r>
          </a:p>
          <a:p>
            <a:endParaRPr lang="en-US" sz="2400" dirty="0">
              <a:latin typeface="Century Gothic"/>
              <a:cs typeface="Century Gothic"/>
            </a:endParaRPr>
          </a:p>
          <a:p>
            <a:pPr lvl="1"/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Single </a:t>
            </a:r>
            <a:r>
              <a:rPr lang="en-US" sz="2400" dirty="0">
                <a:solidFill>
                  <a:srgbClr val="FF0000"/>
                </a:solidFill>
                <a:latin typeface="Century Gothic"/>
                <a:cs typeface="Century Gothic"/>
              </a:rPr>
              <a:t>rotation</a:t>
            </a:r>
            <a:r>
              <a:rPr lang="en-US" sz="2400" dirty="0">
                <a:latin typeface="Century Gothic"/>
                <a:cs typeface="Century Gothic"/>
              </a:rPr>
              <a:t>:  after accessing item </a:t>
            </a:r>
            <a:r>
              <a:rPr lang="en-US" sz="2400" dirty="0" err="1">
                <a:latin typeface="Century Gothic"/>
                <a:cs typeface="Century Gothic"/>
              </a:rPr>
              <a:t>i</a:t>
            </a:r>
            <a:r>
              <a:rPr lang="en-US" sz="2400" dirty="0">
                <a:latin typeface="Century Gothic"/>
                <a:cs typeface="Century Gothic"/>
              </a:rPr>
              <a:t> at a node x, rotate </a:t>
            </a:r>
            <a:r>
              <a:rPr lang="en-US" sz="2400" dirty="0" smtClean="0">
                <a:latin typeface="Century Gothic"/>
                <a:cs typeface="Century Gothic"/>
              </a:rPr>
              <a:t>the edge </a:t>
            </a:r>
            <a:r>
              <a:rPr lang="en-US" sz="2400" dirty="0">
                <a:latin typeface="Century Gothic"/>
                <a:cs typeface="Century Gothic"/>
              </a:rPr>
              <a:t>joining x to its parent; unless x is the root</a:t>
            </a:r>
            <a:r>
              <a:rPr lang="en-US" sz="2400" dirty="0" smtClean="0">
                <a:latin typeface="Century Gothic"/>
                <a:cs typeface="Century Gothic"/>
              </a:rPr>
              <a:t>.</a:t>
            </a:r>
          </a:p>
          <a:p>
            <a:pPr lvl="1"/>
            <a:endParaRPr lang="en-US" sz="2400" dirty="0">
              <a:latin typeface="Century Gothic"/>
              <a:cs typeface="Century Gothic"/>
            </a:endParaRPr>
          </a:p>
          <a:p>
            <a:pPr lvl="1"/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Move </a:t>
            </a:r>
            <a:r>
              <a:rPr lang="en-US" sz="2400" dirty="0">
                <a:solidFill>
                  <a:srgbClr val="FF0000"/>
                </a:solidFill>
                <a:latin typeface="Century Gothic"/>
                <a:cs typeface="Century Gothic"/>
              </a:rPr>
              <a:t>to Root</a:t>
            </a:r>
            <a:r>
              <a:rPr lang="en-US" sz="2400" dirty="0">
                <a:latin typeface="Century Gothic"/>
                <a:cs typeface="Century Gothic"/>
              </a:rPr>
              <a:t>: after accessing </a:t>
            </a:r>
            <a:r>
              <a:rPr lang="en-US" sz="2400" dirty="0" err="1">
                <a:latin typeface="Century Gothic"/>
                <a:cs typeface="Century Gothic"/>
              </a:rPr>
              <a:t>i</a:t>
            </a:r>
            <a:r>
              <a:rPr lang="en-US" sz="2400" dirty="0">
                <a:latin typeface="Century Gothic"/>
                <a:cs typeface="Century Gothic"/>
              </a:rPr>
              <a:t> at a node x, rotate edges </a:t>
            </a:r>
            <a:r>
              <a:rPr lang="en-US" sz="2400" dirty="0" smtClean="0">
                <a:latin typeface="Century Gothic"/>
                <a:cs typeface="Century Gothic"/>
              </a:rPr>
              <a:t>joining x </a:t>
            </a:r>
            <a:r>
              <a:rPr lang="en-US" sz="2400" dirty="0">
                <a:latin typeface="Century Gothic"/>
                <a:cs typeface="Century Gothic"/>
              </a:rPr>
              <a:t>and p(x), and repeat until x becomes the </a:t>
            </a:r>
            <a:r>
              <a:rPr lang="en-US" sz="2400" dirty="0" smtClean="0">
                <a:latin typeface="Century Gothic"/>
                <a:cs typeface="Century Gothic"/>
              </a:rPr>
              <a:t>root.</a:t>
            </a:r>
          </a:p>
          <a:p>
            <a:pPr lvl="1"/>
            <a:endParaRPr lang="en-US" sz="2400" dirty="0" smtClean="0">
              <a:latin typeface="Century Gothic"/>
              <a:cs typeface="Century Gothic"/>
            </a:endParaRPr>
          </a:p>
          <a:p>
            <a:pPr lvl="1"/>
            <a:r>
              <a:rPr lang="en-US" sz="2400" dirty="0" smtClean="0">
                <a:latin typeface="Century Gothic"/>
                <a:cs typeface="Century Gothic"/>
              </a:rPr>
              <a:t>Unfortunately</a:t>
            </a:r>
            <a:r>
              <a:rPr lang="en-US" sz="2400" dirty="0">
                <a:latin typeface="Century Gothic"/>
                <a:cs typeface="Century Gothic"/>
              </a:rPr>
              <a:t>, </a:t>
            </a:r>
            <a:r>
              <a:rPr lang="en-US" sz="2400" dirty="0" smtClean="0">
                <a:latin typeface="Century Gothic"/>
                <a:cs typeface="Century Gothic"/>
              </a:rPr>
              <a:t>neither </a:t>
            </a:r>
            <a:r>
              <a:rPr lang="en-US" sz="2400" dirty="0">
                <a:latin typeface="Century Gothic"/>
                <a:cs typeface="Century Gothic"/>
              </a:rPr>
              <a:t>heuristic </a:t>
            </a:r>
            <a:r>
              <a:rPr lang="en-US" sz="2400" dirty="0" smtClean="0">
                <a:latin typeface="Century Gothic"/>
                <a:cs typeface="Century Gothic"/>
              </a:rPr>
              <a:t>has O</a:t>
            </a:r>
            <a:r>
              <a:rPr lang="en-US" sz="2400" dirty="0">
                <a:latin typeface="Century Gothic"/>
                <a:cs typeface="Century Gothic"/>
              </a:rPr>
              <a:t>(log n) search cost: </a:t>
            </a:r>
            <a:endParaRPr lang="en-US" sz="2400" dirty="0" smtClean="0">
              <a:latin typeface="Century Gothic"/>
              <a:cs typeface="Century Gothic"/>
            </a:endParaRPr>
          </a:p>
          <a:p>
            <a:pPr lvl="1"/>
            <a:r>
              <a:rPr lang="en-US" sz="2400" dirty="0" smtClean="0">
                <a:latin typeface="Century Gothic"/>
                <a:cs typeface="Century Gothic"/>
              </a:rPr>
              <a:t>Show arbitrarily </a:t>
            </a:r>
            <a:r>
              <a:rPr lang="en-US" sz="2400" dirty="0">
                <a:latin typeface="Century Gothic"/>
                <a:cs typeface="Century Gothic"/>
              </a:rPr>
              <a:t>long access </a:t>
            </a:r>
            <a:r>
              <a:rPr lang="en-US" sz="2400" dirty="0" smtClean="0">
                <a:latin typeface="Century Gothic"/>
                <a:cs typeface="Century Gothic"/>
              </a:rPr>
              <a:t>sequences where time </a:t>
            </a:r>
            <a:r>
              <a:rPr lang="en-US" sz="2400" dirty="0">
                <a:latin typeface="Century Gothic"/>
                <a:cs typeface="Century Gothic"/>
              </a:rPr>
              <a:t>per access is O(n).</a:t>
            </a:r>
          </a:p>
          <a:p>
            <a:pPr marL="0" indent="0">
              <a:buNone/>
            </a:pPr>
            <a:endParaRPr lang="en-US" sz="24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49633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55C89AC-4730-5442-B523-81BD2690352C}" type="slidenum">
              <a:rPr lang="en-US" sz="1500">
                <a:latin typeface="Arial" charset="0"/>
              </a:rPr>
              <a:pPr/>
              <a:t>4</a:t>
            </a:fld>
            <a:endParaRPr lang="en-US" sz="1500">
              <a:latin typeface="Arial" charset="0"/>
            </a:endParaRPr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entury Gothic"/>
                <a:cs typeface="Century Gothic"/>
              </a:rPr>
              <a:t>Splay trees: Intuition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338" y="914400"/>
            <a:ext cx="9288462" cy="6019800"/>
          </a:xfrm>
        </p:spPr>
        <p:txBody>
          <a:bodyPr/>
          <a:lstStyle/>
          <a:p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>
                <a:latin typeface="Century Gothic"/>
                <a:cs typeface="Century Gothic"/>
              </a:rPr>
              <a:t>Sleator-Tarjan's</a:t>
            </a:r>
            <a:r>
              <a:rPr lang="en-US" sz="2400" dirty="0">
                <a:latin typeface="Century Gothic"/>
                <a:cs typeface="Century Gothic"/>
              </a:rPr>
              <a:t> heuristic </a:t>
            </a:r>
            <a:r>
              <a:rPr lang="en-US" sz="2400" dirty="0" smtClean="0">
                <a:latin typeface="Century Gothic"/>
                <a:cs typeface="Century Gothic"/>
              </a:rPr>
              <a:t>similar </a:t>
            </a:r>
            <a:r>
              <a:rPr lang="en-US" sz="2400" dirty="0">
                <a:latin typeface="Century Gothic"/>
                <a:cs typeface="Century Gothic"/>
              </a:rPr>
              <a:t>to move-to-front, but </a:t>
            </a:r>
            <a:r>
              <a:rPr lang="en-US" sz="2400" dirty="0" smtClean="0">
                <a:latin typeface="Century Gothic"/>
                <a:cs typeface="Century Gothic"/>
              </a:rPr>
              <a:t>its swaps </a:t>
            </a:r>
            <a:r>
              <a:rPr lang="en-US" sz="2400" dirty="0">
                <a:latin typeface="Century Gothic"/>
                <a:cs typeface="Century Gothic"/>
              </a:rPr>
              <a:t>depend on the structure of the tree</a:t>
            </a:r>
            <a:r>
              <a:rPr lang="en-US" sz="2400" dirty="0" smtClean="0">
                <a:latin typeface="Century Gothic"/>
                <a:cs typeface="Century Gothic"/>
              </a:rPr>
              <a:t>.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The basic operation is rotation.</a:t>
            </a:r>
          </a:p>
          <a:p>
            <a:pPr marL="0" indent="0">
              <a:buNone/>
            </a:pP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3" name="Picture 2" descr="splay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34471" y="1371600"/>
            <a:ext cx="9466729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50831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55C89AC-4730-5442-B523-81BD2690352C}" type="slidenum">
              <a:rPr lang="en-US" sz="1500">
                <a:latin typeface="Arial" charset="0"/>
              </a:rPr>
              <a:pPr/>
              <a:t>5</a:t>
            </a:fld>
            <a:endParaRPr lang="en-US" sz="1500">
              <a:latin typeface="Arial" charset="0"/>
            </a:endParaRPr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entury Gothic"/>
                <a:cs typeface="Century Gothic"/>
              </a:rPr>
              <a:t>Splay trees</a:t>
            </a:r>
            <a:r>
              <a:rPr lang="en-US" dirty="0" smtClean="0">
                <a:latin typeface="Century Gothic"/>
                <a:cs typeface="Century Gothic"/>
              </a:rPr>
              <a:t>: Advantages</a:t>
            </a:r>
            <a:endParaRPr lang="en-US" dirty="0" smtClean="0">
              <a:latin typeface="Century Gothic"/>
              <a:cs typeface="Century Gothic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338" y="914400"/>
            <a:ext cx="9288462" cy="6019800"/>
          </a:xfrm>
        </p:spPr>
        <p:txBody>
          <a:bodyPr/>
          <a:lstStyle/>
          <a:p>
            <a:r>
              <a:rPr lang="en-US" sz="2400" dirty="0" smtClean="0">
                <a:latin typeface="Century Gothic"/>
                <a:cs typeface="Century Gothic"/>
              </a:rPr>
              <a:t>Simplicity and uniformity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Elegant theory and amortized analysis</a:t>
            </a:r>
          </a:p>
          <a:p>
            <a:pPr lvl="1"/>
            <a:r>
              <a:rPr lang="en-US" sz="2400" dirty="0" smtClean="0">
                <a:latin typeface="Century Gothic"/>
                <a:cs typeface="Century Gothic"/>
              </a:rPr>
              <a:t>a</a:t>
            </a:r>
            <a:r>
              <a:rPr lang="en-US" sz="2400" dirty="0" smtClean="0">
                <a:latin typeface="Century Gothic"/>
                <a:cs typeface="Century Gothic"/>
              </a:rPr>
              <a:t>verage over a Worst-case sequence</a:t>
            </a:r>
          </a:p>
          <a:p>
            <a:pPr lvl="1"/>
            <a:r>
              <a:rPr lang="en-US" sz="2400" dirty="0" smtClean="0">
                <a:latin typeface="Century Gothic"/>
                <a:cs typeface="Century Gothic"/>
              </a:rPr>
              <a:t>u</a:t>
            </a:r>
            <a:r>
              <a:rPr lang="en-US" sz="2400" dirty="0" smtClean="0">
                <a:latin typeface="Century Gothic"/>
                <a:cs typeface="Century Gothic"/>
              </a:rPr>
              <a:t>seful metric for data structure performance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Besides access, insert, delete, many other useful ops</a:t>
            </a:r>
          </a:p>
          <a:p>
            <a:pPr lvl="1"/>
            <a:r>
              <a:rPr lang="en-US" sz="2400" dirty="0" smtClean="0">
                <a:latin typeface="Century Gothic"/>
                <a:cs typeface="Century Gothic"/>
              </a:rPr>
              <a:t>Access always brings node to the root</a:t>
            </a:r>
          </a:p>
          <a:p>
            <a:pPr lvl="1"/>
            <a:r>
              <a:rPr lang="en-US" sz="2400" dirty="0" smtClean="0">
                <a:latin typeface="Century Gothic"/>
                <a:cs typeface="Century Gothic"/>
              </a:rPr>
              <a:t>Join</a:t>
            </a:r>
          </a:p>
          <a:p>
            <a:pPr lvl="1"/>
            <a:r>
              <a:rPr lang="en-US" sz="2400" dirty="0" smtClean="0">
                <a:latin typeface="Century Gothic"/>
                <a:cs typeface="Century Gothic"/>
              </a:rPr>
              <a:t>Split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66301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55C89AC-4730-5442-B523-81BD2690352C}" type="slidenum">
              <a:rPr lang="en-US" sz="1500">
                <a:latin typeface="Arial" charset="0"/>
              </a:rPr>
              <a:pPr/>
              <a:t>6</a:t>
            </a:fld>
            <a:endParaRPr lang="en-US" sz="1500">
              <a:latin typeface="Arial" charset="0"/>
            </a:endParaRPr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entury Gothic"/>
                <a:cs typeface="Century Gothic"/>
              </a:rPr>
              <a:t>Splaying at a Node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338" y="914400"/>
            <a:ext cx="9288462" cy="6019800"/>
          </a:xfrm>
        </p:spPr>
        <p:txBody>
          <a:bodyPr/>
          <a:lstStyle/>
          <a:p>
            <a:r>
              <a:rPr lang="en-US" dirty="0" smtClean="0">
                <a:latin typeface="Century Gothic"/>
                <a:cs typeface="Century Gothic"/>
              </a:rPr>
              <a:t> </a:t>
            </a:r>
            <a:r>
              <a:rPr lang="en-US" sz="2400" dirty="0">
                <a:latin typeface="Century Gothic"/>
                <a:cs typeface="Century Gothic"/>
              </a:rPr>
              <a:t>To splay at a node x, repeat the following step until x becomes the root</a:t>
            </a:r>
            <a:r>
              <a:rPr lang="en-US" sz="2400" dirty="0" smtClean="0">
                <a:latin typeface="Century Gothic"/>
                <a:cs typeface="Century Gothic"/>
              </a:rPr>
              <a:t>:</a:t>
            </a:r>
          </a:p>
          <a:p>
            <a:endParaRPr lang="en-US" sz="2400" dirty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Case 1 (</a:t>
            </a:r>
            <a:r>
              <a:rPr lang="en-US" sz="2400" dirty="0" err="1" smtClean="0">
                <a:latin typeface="Century Gothic"/>
                <a:cs typeface="Century Gothic"/>
              </a:rPr>
              <a:t>Zig</a:t>
            </a:r>
            <a:r>
              <a:rPr lang="en-US" sz="2400" dirty="0" smtClean="0">
                <a:latin typeface="Century Gothic"/>
                <a:cs typeface="Century Gothic"/>
              </a:rPr>
              <a:t>): </a:t>
            </a:r>
            <a:r>
              <a:rPr lang="en-US" sz="2400" dirty="0">
                <a:latin typeface="Century Gothic"/>
                <a:cs typeface="Century Gothic"/>
              </a:rPr>
              <a:t>[terminating single rotation]</a:t>
            </a:r>
          </a:p>
          <a:p>
            <a:pPr marL="0" indent="0">
              <a:buNone/>
            </a:pPr>
            <a:r>
              <a:rPr lang="en-US" sz="2400" dirty="0">
                <a:latin typeface="Century Gothic"/>
                <a:cs typeface="Century Gothic"/>
              </a:rPr>
              <a:t> </a:t>
            </a:r>
            <a:r>
              <a:rPr lang="en-US" sz="2400" dirty="0" smtClean="0">
                <a:latin typeface="Century Gothic"/>
                <a:cs typeface="Century Gothic"/>
              </a:rPr>
              <a:t>     if </a:t>
            </a:r>
            <a:r>
              <a:rPr lang="en-US" sz="2400" dirty="0">
                <a:latin typeface="Century Gothic"/>
                <a:cs typeface="Century Gothic"/>
              </a:rPr>
              <a:t>p(x) is the root, rotate the edge between x and p(x);</a:t>
            </a:r>
          </a:p>
          <a:p>
            <a:pPr marL="0" indent="0">
              <a:buNone/>
            </a:pPr>
            <a:r>
              <a:rPr lang="en-US" sz="2400" dirty="0">
                <a:latin typeface="Century Gothic"/>
                <a:cs typeface="Century Gothic"/>
              </a:rPr>
              <a:t> </a:t>
            </a:r>
            <a:r>
              <a:rPr lang="en-US" sz="2400" dirty="0" smtClean="0">
                <a:latin typeface="Century Gothic"/>
                <a:cs typeface="Century Gothic"/>
              </a:rPr>
              <a:t>            and </a:t>
            </a:r>
            <a:r>
              <a:rPr lang="en-US" sz="2400" dirty="0">
                <a:latin typeface="Century Gothic"/>
                <a:cs typeface="Century Gothic"/>
              </a:rPr>
              <a:t>terminate.</a:t>
            </a:r>
          </a:p>
          <a:p>
            <a:endParaRPr lang="en-US" sz="2400" dirty="0">
              <a:latin typeface="Century Gothic"/>
              <a:cs typeface="Century Gothic"/>
            </a:endParaRPr>
          </a:p>
          <a:p>
            <a:pPr marL="0" indent="0">
              <a:buNone/>
            </a:pP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2" name="Picture 1" descr="splay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06044" y="1600200"/>
            <a:ext cx="9466729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97976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55C89AC-4730-5442-B523-81BD2690352C}" type="slidenum">
              <a:rPr lang="en-US" sz="1500">
                <a:latin typeface="Arial" charset="0"/>
              </a:rPr>
              <a:pPr/>
              <a:t>7</a:t>
            </a:fld>
            <a:endParaRPr lang="en-US" sz="1500">
              <a:latin typeface="Arial" charset="0"/>
            </a:endParaRPr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entury Gothic"/>
                <a:cs typeface="Century Gothic"/>
              </a:rPr>
              <a:t>Splaying at a Node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338" y="914400"/>
            <a:ext cx="9288462" cy="6019800"/>
          </a:xfrm>
        </p:spPr>
        <p:txBody>
          <a:bodyPr/>
          <a:lstStyle/>
          <a:p>
            <a:r>
              <a:rPr lang="en-US" dirty="0" smtClean="0">
                <a:latin typeface="Century Gothic"/>
                <a:cs typeface="Century Gothic"/>
              </a:rPr>
              <a:t> </a:t>
            </a:r>
            <a:r>
              <a:rPr lang="en-US" sz="2400" dirty="0"/>
              <a:t> </a:t>
            </a:r>
            <a:r>
              <a:rPr lang="en-US" sz="2400" dirty="0">
                <a:latin typeface="Century Gothic"/>
                <a:cs typeface="Century Gothic"/>
              </a:rPr>
              <a:t>Case 2 (</a:t>
            </a:r>
            <a:r>
              <a:rPr lang="en-US" sz="2400" dirty="0" err="1">
                <a:latin typeface="Century Gothic"/>
                <a:cs typeface="Century Gothic"/>
              </a:rPr>
              <a:t>zig-zig</a:t>
            </a:r>
            <a:r>
              <a:rPr lang="en-US" sz="2400" dirty="0">
                <a:latin typeface="Century Gothic"/>
                <a:cs typeface="Century Gothic"/>
              </a:rPr>
              <a:t>):  [two single rotations]</a:t>
            </a:r>
          </a:p>
          <a:p>
            <a:pPr marL="0" indent="0">
              <a:buNone/>
            </a:pPr>
            <a:r>
              <a:rPr lang="en-US" sz="2400" dirty="0">
                <a:latin typeface="Century Gothic"/>
                <a:cs typeface="Century Gothic"/>
              </a:rPr>
              <a:t> </a:t>
            </a:r>
            <a:r>
              <a:rPr lang="en-US" sz="2400" dirty="0" smtClean="0">
                <a:latin typeface="Century Gothic"/>
                <a:cs typeface="Century Gothic"/>
              </a:rPr>
              <a:t>    </a:t>
            </a:r>
            <a:r>
              <a:rPr lang="en-US" sz="2000" dirty="0" smtClean="0">
                <a:solidFill>
                  <a:srgbClr val="FF0000"/>
                </a:solidFill>
                <a:latin typeface="Century Gothic"/>
                <a:cs typeface="Century Gothic"/>
              </a:rPr>
              <a:t> if (p</a:t>
            </a:r>
            <a:r>
              <a:rPr lang="en-US" sz="2000" dirty="0">
                <a:solidFill>
                  <a:srgbClr val="FF0000"/>
                </a:solidFill>
                <a:latin typeface="Century Gothic"/>
                <a:cs typeface="Century Gothic"/>
              </a:rPr>
              <a:t>(x) </a:t>
            </a:r>
            <a:r>
              <a:rPr lang="en-US" sz="2000" dirty="0" smtClean="0">
                <a:solidFill>
                  <a:srgbClr val="FF0000"/>
                </a:solidFill>
                <a:latin typeface="Century Gothic"/>
                <a:cs typeface="Century Gothic"/>
              </a:rPr>
              <a:t>not root) </a:t>
            </a:r>
            <a:r>
              <a:rPr lang="en-US" sz="2000" dirty="0">
                <a:solidFill>
                  <a:srgbClr val="FF0000"/>
                </a:solidFill>
                <a:latin typeface="Century Gothic"/>
                <a:cs typeface="Century Gothic"/>
              </a:rPr>
              <a:t>and </a:t>
            </a:r>
            <a:r>
              <a:rPr lang="en-US" sz="2000" dirty="0" smtClean="0">
                <a:solidFill>
                  <a:srgbClr val="FF0000"/>
                </a:solidFill>
                <a:latin typeface="Century Gothic"/>
                <a:cs typeface="Century Gothic"/>
              </a:rPr>
              <a:t>(x </a:t>
            </a:r>
            <a:r>
              <a:rPr lang="en-US" sz="2000" dirty="0">
                <a:solidFill>
                  <a:srgbClr val="FF0000"/>
                </a:solidFill>
                <a:latin typeface="Century Gothic"/>
                <a:cs typeface="Century Gothic"/>
              </a:rPr>
              <a:t>and p(x) </a:t>
            </a:r>
            <a:r>
              <a:rPr lang="en-US" sz="2000" dirty="0" smtClean="0">
                <a:solidFill>
                  <a:srgbClr val="FF0000"/>
                </a:solidFill>
                <a:latin typeface="Century Gothic"/>
                <a:cs typeface="Century Gothic"/>
              </a:rPr>
              <a:t>both </a:t>
            </a:r>
            <a:r>
              <a:rPr lang="en-US" sz="2000" dirty="0">
                <a:solidFill>
                  <a:srgbClr val="FF0000"/>
                </a:solidFill>
                <a:latin typeface="Century Gothic"/>
                <a:cs typeface="Century Gothic"/>
              </a:rPr>
              <a:t>left </a:t>
            </a:r>
            <a:r>
              <a:rPr lang="en-US" sz="2000" dirty="0" smtClean="0">
                <a:solidFill>
                  <a:srgbClr val="FF0000"/>
                </a:solidFill>
                <a:latin typeface="Century Gothic"/>
                <a:cs typeface="Century Gothic"/>
              </a:rPr>
              <a:t>or both </a:t>
            </a:r>
            <a:r>
              <a:rPr lang="en-US" sz="2000" dirty="0">
                <a:solidFill>
                  <a:srgbClr val="FF0000"/>
                </a:solidFill>
                <a:latin typeface="Century Gothic"/>
                <a:cs typeface="Century Gothic"/>
              </a:rPr>
              <a:t>right </a:t>
            </a:r>
            <a:r>
              <a:rPr lang="en-US" sz="2000" dirty="0" smtClean="0">
                <a:solidFill>
                  <a:srgbClr val="FF0000"/>
                </a:solidFill>
                <a:latin typeface="Century Gothic"/>
                <a:cs typeface="Century Gothic"/>
              </a:rPr>
              <a:t>children) </a:t>
            </a:r>
          </a:p>
          <a:p>
            <a:pPr marL="0" indent="0">
              <a:buNone/>
            </a:pPr>
            <a:r>
              <a:rPr lang="en-US" sz="2400" dirty="0">
                <a:latin typeface="Century Gothic"/>
                <a:cs typeface="Century Gothic"/>
              </a:rPr>
              <a:t>	</a:t>
            </a:r>
            <a:r>
              <a:rPr lang="en-US" sz="2000" dirty="0" smtClean="0">
                <a:latin typeface="Century Gothic"/>
                <a:cs typeface="Century Gothic"/>
              </a:rPr>
              <a:t>first </a:t>
            </a:r>
            <a:r>
              <a:rPr lang="en-US" sz="2000" dirty="0">
                <a:latin typeface="Century Gothic"/>
                <a:cs typeface="Century Gothic"/>
              </a:rPr>
              <a:t>rotate the edge </a:t>
            </a:r>
            <a:r>
              <a:rPr lang="en-US" sz="2000" dirty="0" smtClean="0">
                <a:latin typeface="Century Gothic"/>
                <a:cs typeface="Century Gothic"/>
              </a:rPr>
              <a:t>from p</a:t>
            </a:r>
            <a:r>
              <a:rPr lang="en-US" sz="2000" dirty="0">
                <a:latin typeface="Century Gothic"/>
                <a:cs typeface="Century Gothic"/>
              </a:rPr>
              <a:t>(x) </a:t>
            </a:r>
            <a:r>
              <a:rPr lang="en-US" sz="2000" dirty="0" smtClean="0">
                <a:latin typeface="Century Gothic"/>
                <a:cs typeface="Century Gothic"/>
              </a:rPr>
              <a:t>to its </a:t>
            </a:r>
            <a:r>
              <a:rPr lang="en-US" sz="2000" dirty="0">
                <a:latin typeface="Century Gothic"/>
                <a:cs typeface="Century Gothic"/>
              </a:rPr>
              <a:t>grandparent g(x), and </a:t>
            </a:r>
            <a:r>
              <a:rPr lang="en-US" sz="2000" dirty="0" smtClean="0">
                <a:latin typeface="Century Gothic"/>
                <a:cs typeface="Century Gothic"/>
              </a:rPr>
              <a:t>	then </a:t>
            </a:r>
            <a:r>
              <a:rPr lang="en-US" sz="2000" dirty="0">
                <a:latin typeface="Century Gothic"/>
                <a:cs typeface="Century Gothic"/>
              </a:rPr>
              <a:t>rotate the </a:t>
            </a:r>
            <a:r>
              <a:rPr lang="en-US" sz="2000" dirty="0" smtClean="0">
                <a:latin typeface="Century Gothic"/>
                <a:cs typeface="Century Gothic"/>
              </a:rPr>
              <a:t>edge from x  to p</a:t>
            </a:r>
            <a:r>
              <a:rPr lang="en-US" sz="2000" dirty="0">
                <a:latin typeface="Century Gothic"/>
                <a:cs typeface="Century Gothic"/>
              </a:rPr>
              <a:t>(x).</a:t>
            </a:r>
          </a:p>
          <a:p>
            <a:endParaRPr lang="en-US" sz="2000" dirty="0">
              <a:latin typeface="Century Gothic"/>
              <a:cs typeface="Century Gothic"/>
            </a:endParaRPr>
          </a:p>
          <a:p>
            <a:pPr marL="0" indent="0">
              <a:buNone/>
            </a:pP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4" name="Picture 3" descr="Zigzig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09600" y="2971800"/>
            <a:ext cx="7515636" cy="315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89203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55C89AC-4730-5442-B523-81BD2690352C}" type="slidenum">
              <a:rPr lang="en-US" sz="1500">
                <a:latin typeface="Arial" charset="0"/>
              </a:rPr>
              <a:pPr/>
              <a:t>8</a:t>
            </a:fld>
            <a:endParaRPr lang="en-US" sz="1500">
              <a:latin typeface="Arial" charset="0"/>
            </a:endParaRPr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entury Gothic"/>
                <a:cs typeface="Century Gothic"/>
              </a:rPr>
              <a:t>Splaying at a Node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338" y="914400"/>
            <a:ext cx="9288462" cy="6019800"/>
          </a:xfrm>
        </p:spPr>
        <p:txBody>
          <a:bodyPr/>
          <a:lstStyle/>
          <a:p>
            <a:r>
              <a:rPr lang="en-US" dirty="0" smtClean="0">
                <a:latin typeface="Century Gothic"/>
                <a:cs typeface="Century Gothic"/>
              </a:rPr>
              <a:t> </a:t>
            </a:r>
            <a:r>
              <a:rPr lang="en-US" sz="2400" dirty="0"/>
              <a:t> </a:t>
            </a:r>
            <a:r>
              <a:rPr lang="en-US" sz="2400" dirty="0">
                <a:latin typeface="Century Gothic"/>
                <a:cs typeface="Century Gothic"/>
              </a:rPr>
              <a:t>Case 2 (</a:t>
            </a:r>
            <a:r>
              <a:rPr lang="en-US" sz="2400" dirty="0" err="1">
                <a:latin typeface="Century Gothic"/>
                <a:cs typeface="Century Gothic"/>
              </a:rPr>
              <a:t>zig-</a:t>
            </a:r>
            <a:r>
              <a:rPr lang="en-US" sz="2400" dirty="0" err="1" smtClean="0">
                <a:latin typeface="Century Gothic"/>
                <a:cs typeface="Century Gothic"/>
              </a:rPr>
              <a:t>zag</a:t>
            </a:r>
            <a:r>
              <a:rPr lang="en-US" sz="2400" dirty="0">
                <a:latin typeface="Century Gothic"/>
                <a:cs typeface="Century Gothic"/>
              </a:rPr>
              <a:t>):  </a:t>
            </a:r>
            <a:r>
              <a:rPr lang="en-US" sz="2400" dirty="0" smtClean="0">
                <a:latin typeface="Century Gothic"/>
                <a:cs typeface="Century Gothic"/>
              </a:rPr>
              <a:t>[double rotation]</a:t>
            </a:r>
            <a:endParaRPr lang="en-US" sz="2400" dirty="0">
              <a:latin typeface="Century Gothic"/>
              <a:cs typeface="Century Gothic"/>
            </a:endParaRPr>
          </a:p>
          <a:p>
            <a:pPr marL="0" indent="0">
              <a:buNone/>
            </a:pPr>
            <a:r>
              <a:rPr lang="en-US" sz="2400" dirty="0">
                <a:latin typeface="Century Gothic"/>
                <a:cs typeface="Century Gothic"/>
              </a:rPr>
              <a:t> </a:t>
            </a:r>
            <a:r>
              <a:rPr lang="en-US" sz="2400" dirty="0" smtClean="0">
                <a:latin typeface="Century Gothic"/>
                <a:cs typeface="Century Gothic"/>
              </a:rPr>
              <a:t>    </a:t>
            </a:r>
            <a:r>
              <a:rPr lang="en-US" sz="2000" dirty="0" smtClean="0">
                <a:solidFill>
                  <a:srgbClr val="FF0000"/>
                </a:solidFill>
                <a:latin typeface="Century Gothic"/>
                <a:cs typeface="Century Gothic"/>
              </a:rPr>
              <a:t> if (p</a:t>
            </a:r>
            <a:r>
              <a:rPr lang="en-US" sz="2000" dirty="0">
                <a:solidFill>
                  <a:srgbClr val="FF0000"/>
                </a:solidFill>
                <a:latin typeface="Century Gothic"/>
                <a:cs typeface="Century Gothic"/>
              </a:rPr>
              <a:t>(x) </a:t>
            </a:r>
            <a:r>
              <a:rPr lang="en-US" sz="2000" dirty="0" smtClean="0">
                <a:solidFill>
                  <a:srgbClr val="FF0000"/>
                </a:solidFill>
                <a:latin typeface="Century Gothic"/>
                <a:cs typeface="Century Gothic"/>
              </a:rPr>
              <a:t>not root) </a:t>
            </a:r>
            <a:r>
              <a:rPr lang="en-US" sz="2000" dirty="0">
                <a:solidFill>
                  <a:srgbClr val="FF0000"/>
                </a:solidFill>
                <a:latin typeface="Century Gothic"/>
                <a:cs typeface="Century Gothic"/>
              </a:rPr>
              <a:t>and </a:t>
            </a:r>
            <a:r>
              <a:rPr lang="en-US" sz="2000" dirty="0" smtClean="0">
                <a:solidFill>
                  <a:srgbClr val="FF0000"/>
                </a:solidFill>
                <a:latin typeface="Century Gothic"/>
                <a:cs typeface="Century Gothic"/>
              </a:rPr>
              <a:t>(x is left child and p</a:t>
            </a:r>
            <a:r>
              <a:rPr lang="en-US" sz="2000" dirty="0">
                <a:solidFill>
                  <a:srgbClr val="FF0000"/>
                </a:solidFill>
                <a:latin typeface="Century Gothic"/>
                <a:cs typeface="Century Gothic"/>
              </a:rPr>
              <a:t>(x) </a:t>
            </a:r>
            <a:r>
              <a:rPr lang="en-US" sz="2000" dirty="0" smtClean="0">
                <a:solidFill>
                  <a:srgbClr val="FF0000"/>
                </a:solidFill>
                <a:latin typeface="Century Gothic"/>
                <a:cs typeface="Century Gothic"/>
              </a:rPr>
              <a:t>right child) </a:t>
            </a:r>
          </a:p>
          <a:p>
            <a:pPr marL="0" indent="0">
              <a:buNone/>
            </a:pPr>
            <a:r>
              <a:rPr lang="en-US" sz="2400" dirty="0">
                <a:latin typeface="Century Gothic"/>
                <a:cs typeface="Century Gothic"/>
              </a:rPr>
              <a:t>	</a:t>
            </a:r>
            <a:r>
              <a:rPr lang="en-US" sz="2000" dirty="0" smtClean="0">
                <a:latin typeface="Century Gothic"/>
                <a:cs typeface="Century Gothic"/>
              </a:rPr>
              <a:t>first </a:t>
            </a:r>
            <a:r>
              <a:rPr lang="en-US" sz="2000" dirty="0">
                <a:latin typeface="Century Gothic"/>
                <a:cs typeface="Century Gothic"/>
              </a:rPr>
              <a:t>rotate the edge </a:t>
            </a:r>
            <a:r>
              <a:rPr lang="en-US" sz="2000" dirty="0" smtClean="0">
                <a:latin typeface="Century Gothic"/>
                <a:cs typeface="Century Gothic"/>
              </a:rPr>
              <a:t>from from x to p</a:t>
            </a:r>
            <a:r>
              <a:rPr lang="en-US" sz="2000" dirty="0">
                <a:latin typeface="Century Gothic"/>
                <a:cs typeface="Century Gothic"/>
              </a:rPr>
              <a:t>(</a:t>
            </a:r>
            <a:r>
              <a:rPr lang="en-US" sz="2000" dirty="0" smtClean="0">
                <a:latin typeface="Century Gothic"/>
                <a:cs typeface="Century Gothic"/>
              </a:rPr>
              <a:t>x), </a:t>
            </a:r>
            <a:r>
              <a:rPr lang="en-US" sz="2000" dirty="0">
                <a:latin typeface="Century Gothic"/>
                <a:cs typeface="Century Gothic"/>
              </a:rPr>
              <a:t>and </a:t>
            </a:r>
            <a:endParaRPr lang="en-US" sz="2000" dirty="0" smtClean="0">
              <a:latin typeface="Century Gothic"/>
              <a:cs typeface="Century Gothic"/>
            </a:endParaRPr>
          </a:p>
          <a:p>
            <a:pPr marL="0" indent="0">
              <a:buNone/>
            </a:pPr>
            <a:r>
              <a:rPr lang="en-US" sz="2000" dirty="0">
                <a:latin typeface="Century Gothic"/>
                <a:cs typeface="Century Gothic"/>
              </a:rPr>
              <a:t>	</a:t>
            </a:r>
            <a:r>
              <a:rPr lang="en-US" sz="2000" dirty="0" smtClean="0">
                <a:latin typeface="Century Gothic"/>
                <a:cs typeface="Century Gothic"/>
              </a:rPr>
              <a:t>then </a:t>
            </a:r>
            <a:r>
              <a:rPr lang="en-US" sz="2000" dirty="0">
                <a:latin typeface="Century Gothic"/>
                <a:cs typeface="Century Gothic"/>
              </a:rPr>
              <a:t>rotate the </a:t>
            </a:r>
            <a:r>
              <a:rPr lang="en-US" sz="2000" dirty="0" smtClean="0">
                <a:latin typeface="Century Gothic"/>
                <a:cs typeface="Century Gothic"/>
              </a:rPr>
              <a:t>edge from x  to its new p</a:t>
            </a:r>
            <a:r>
              <a:rPr lang="en-US" sz="2000" dirty="0">
                <a:latin typeface="Century Gothic"/>
                <a:cs typeface="Century Gothic"/>
              </a:rPr>
              <a:t>(x).</a:t>
            </a:r>
          </a:p>
          <a:p>
            <a:endParaRPr lang="en-US" sz="2000" dirty="0">
              <a:latin typeface="Century Gothic"/>
              <a:cs typeface="Century Gothic"/>
            </a:endParaRPr>
          </a:p>
          <a:p>
            <a:pPr marL="0" indent="0">
              <a:buNone/>
            </a:pP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2" name="Picture 1" descr="Zigzag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838200" y="3200400"/>
            <a:ext cx="775462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6429961"/>
      </p:ext>
    </p:extLst>
  </p:cSld>
  <p:clrMapOvr>
    <a:masterClrMapping/>
  </p:clrMapOvr>
</p:sld>
</file>

<file path=ppt/theme/theme1.xml><?xml version="1.0" encoding="utf-8"?>
<a:theme xmlns:a="http://schemas.openxmlformats.org/drawingml/2006/main" name="Dads Tie">
  <a:themeElements>
    <a:clrScheme name="Dad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s Tie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ad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Designs\Dads Tie.pot</Template>
  <TotalTime>4058</TotalTime>
  <Words>1745</Words>
  <Application>Microsoft Macintosh PowerPoint</Application>
  <PresentationFormat>Custom</PresentationFormat>
  <Paragraphs>208</Paragraphs>
  <Slides>25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Dads Tie</vt:lpstr>
      <vt:lpstr>Course Outline</vt:lpstr>
      <vt:lpstr>Splay trees</vt:lpstr>
      <vt:lpstr>Splay trees: Intuition</vt:lpstr>
      <vt:lpstr>Splay trees: Intuition</vt:lpstr>
      <vt:lpstr>Splay trees: Intuition</vt:lpstr>
      <vt:lpstr>Splay trees: Advantages</vt:lpstr>
      <vt:lpstr>Splaying at a Node</vt:lpstr>
      <vt:lpstr>Splaying at a Node</vt:lpstr>
      <vt:lpstr>Splaying at a Node</vt:lpstr>
      <vt:lpstr>Splay trees</vt:lpstr>
      <vt:lpstr>Splay Tree Properties</vt:lpstr>
      <vt:lpstr>Splaying at a node</vt:lpstr>
      <vt:lpstr>Splaying at a node</vt:lpstr>
      <vt:lpstr>Splay Tree Operations</vt:lpstr>
      <vt:lpstr>Splay Tree: Implementing the Operations</vt:lpstr>
      <vt:lpstr>Illustration:  Access 80</vt:lpstr>
      <vt:lpstr>Insert and Delete in Splay Trees</vt:lpstr>
      <vt:lpstr>Insert in Splay Trees</vt:lpstr>
      <vt:lpstr>Illustration</vt:lpstr>
      <vt:lpstr>Delete in Splay Trees</vt:lpstr>
      <vt:lpstr>Splay trees:  the main theorem</vt:lpstr>
      <vt:lpstr>Splay trees: Main Theorem</vt:lpstr>
      <vt:lpstr>Splay trees: proving the lemma</vt:lpstr>
      <vt:lpstr>Splay trees: maintaining the credit invariant</vt:lpstr>
      <vt:lpstr>Splay trees: end of the main proof</vt:lpstr>
    </vt:vector>
  </TitlesOfParts>
  <Company>U C Santa Barbara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130 A: Data Structures and Algorithms</dc:title>
  <dc:creator>Jianwen Su</dc:creator>
  <cp:lastModifiedBy>Subhash Suri</cp:lastModifiedBy>
  <cp:revision>201</cp:revision>
  <cp:lastPrinted>2014-11-10T17:10:39Z</cp:lastPrinted>
  <dcterms:created xsi:type="dcterms:W3CDTF">2014-11-11T17:37:53Z</dcterms:created>
  <dcterms:modified xsi:type="dcterms:W3CDTF">2014-11-11T17:48:41Z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70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su@cs.ucsb.edu</vt:lpwstr>
  </property>
  <property fmtid="{D5CDD505-2E9C-101B-9397-08002B2CF9AE}" pid="8" name="HomePage">
    <vt:lpwstr>http://www.cs.ucsb.edu/~su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2</vt:i4>
  </property>
  <property fmtid="{D5CDD505-2E9C-101B-9397-08002B2CF9AE}" pid="19" name="ShowNotes">
    <vt:bool>false</vt:bool>
  </property>
  <property fmtid="{D5CDD505-2E9C-101B-9397-08002B2CF9AE}" pid="20" name="NavBtnPos">
    <vt:i4>2</vt:i4>
  </property>
  <property fmtid="{D5CDD505-2E9C-101B-9397-08002B2CF9AE}" pid="21" name="OutputDir">
    <vt:lpwstr>C:\My Documents\tryhtml</vt:lpwstr>
  </property>
</Properties>
</file>